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9"/>
  </p:notesMasterIdLst>
  <p:sldIdLst>
    <p:sldId id="256" r:id="rId2"/>
    <p:sldId id="260" r:id="rId3"/>
    <p:sldId id="261" r:id="rId4"/>
    <p:sldId id="266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8" r:id="rId15"/>
    <p:sldId id="279" r:id="rId16"/>
    <p:sldId id="280" r:id="rId17"/>
    <p:sldId id="281" r:id="rId18"/>
    <p:sldId id="282" r:id="rId19"/>
    <p:sldId id="262" r:id="rId20"/>
    <p:sldId id="257" r:id="rId21"/>
    <p:sldId id="286" r:id="rId22"/>
    <p:sldId id="287" r:id="rId23"/>
    <p:sldId id="264" r:id="rId24"/>
    <p:sldId id="265" r:id="rId25"/>
    <p:sldId id="26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77" r:id="rId35"/>
    <p:sldId id="296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283" r:id="rId44"/>
    <p:sldId id="284" r:id="rId45"/>
    <p:sldId id="285" r:id="rId46"/>
    <p:sldId id="305" r:id="rId47"/>
    <p:sldId id="307" r:id="rId48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35A"/>
    <a:srgbClr val="D782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272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F97BD0-53BC-40DC-AA25-890CA155D70C}" type="datetimeFigureOut">
              <a:rPr lang="es-CL" smtClean="0"/>
              <a:t>14-04-2022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D6E538-1376-4FC2-BA23-3C21F02F9E3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58072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1.1 – Conectados globalmente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1.1.1 – Redes de hoy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1.1.1.2</a:t>
            </a:r>
            <a:r>
              <a:rPr lang="es-ES" dirty="0"/>
              <a:t> –</a:t>
            </a:r>
            <a:r>
              <a:rPr lang="es-ES" dirty="0">
                <a:latin typeface="Arial" charset="0"/>
              </a:rPr>
              <a:t> La tecnología antes y ahora</a:t>
            </a:r>
            <a:endParaRPr lang="es-E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</p:spPr>
        <p:txBody>
          <a:bodyPr/>
          <a:lstStyle/>
          <a:p>
            <a:fld id="{5641018C-6CAF-B84E-B92C-ECB119457FBA}" type="slidenum">
              <a:rPr lang="en-US" smtClean="0"/>
              <a:pPr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90757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1.1 – Conectados globalmente</a:t>
            </a:r>
          </a:p>
          <a:p>
            <a:r>
              <a:rPr lang="es-ES"/>
              <a:t>1.1.2 – Aprovisionamiento de recursos en una red</a:t>
            </a:r>
          </a:p>
          <a:p>
            <a:r>
              <a:rPr lang="es-ES"/>
              <a:t>1.1.2.3 – Entre pares</a:t>
            </a:r>
            <a:endParaRPr lang="es-ES" dirty="0"/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s-E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477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1.2 – LAN, WAN e Internet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1.2.1 – Componentes de red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1.2.1.1 – Descripción general de los componentes de red</a:t>
            </a:r>
            <a:endParaRPr lang="es-ES" dirty="0"/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s-E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885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1.2 – LAN, WAN e Internet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1.2.1 – Componentes de red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1.2.1.2 – Terminales</a:t>
            </a:r>
            <a:endParaRPr lang="es-ES" dirty="0"/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s-E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796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1.2 – LAN, WAN e Internet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1.2.1 – Componentes de red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1.2.1.3 – Dispositivos de red intermediarios</a:t>
            </a:r>
            <a:endParaRPr lang="es-ES" dirty="0"/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s-E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175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19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3.2 – Protocolos y estándares de red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3.2.4 – </a:t>
            </a:r>
            <a:r>
              <a:rPr lang="es-ES" altLang="en-US" sz="1200" dirty="0"/>
              <a:t>Modelos de referencia</a:t>
            </a:r>
          </a:p>
          <a:p>
            <a:r>
              <a:rPr lang="es-ES" dirty="0">
                <a:latin typeface="Arial" charset="0"/>
              </a:rPr>
              <a:t>3.2.4.1 – </a:t>
            </a:r>
            <a:r>
              <a:rPr lang="es-ES" b="0" dirty="0"/>
              <a:t>Beneficios del uso de un modelo en capas</a:t>
            </a:r>
          </a:p>
        </p:txBody>
      </p:sp>
    </p:spTree>
    <p:extLst>
      <p:ext uri="{BB962C8B-B14F-4D97-AF65-F5344CB8AC3E}">
        <p14:creationId xmlns:p14="http://schemas.microsoft.com/office/powerpoint/2010/main" val="26378760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4.1 – Protocolos de la capa física</a:t>
            </a:r>
          </a:p>
          <a:p>
            <a:pPr>
              <a:buFontTx/>
              <a:buNone/>
            </a:pPr>
            <a:r>
              <a:rPr lang="es-ES" sz="1200" b="0" baseline="0" dirty="0"/>
              <a:t>4.1.2 – Propósito de la capa física</a:t>
            </a:r>
            <a:endParaRPr lang="es-ES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4.1.2.1 – Capa física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baseline="0" dirty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</p:spPr>
        <p:txBody>
          <a:bodyPr/>
          <a:lstStyle/>
          <a:p>
            <a:fld id="{5641018C-6CAF-B84E-B92C-ECB119457FBA}" type="slidenum">
              <a:rPr lang="en-US" smtClean="0"/>
              <a:pPr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835585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4.1 – Protocolos de la capa física</a:t>
            </a:r>
            <a:endParaRPr lang="es-ES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b="0" dirty="0">
                <a:latin typeface="Arial" charset="0"/>
              </a:rPr>
              <a:t>4.1.1 – Conexiones de la capa física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4.1.1.1 – Tipos de conexiones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baseline="0" dirty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</p:spPr>
        <p:txBody>
          <a:bodyPr/>
          <a:lstStyle/>
          <a:p>
            <a:fld id="{5641018C-6CAF-B84E-B92C-ECB119457FBA}" type="slidenum">
              <a:rPr lang="en-US" smtClean="0"/>
              <a:pPr/>
              <a:t>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96523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4.1 – Protocolos de la capa física</a:t>
            </a:r>
          </a:p>
          <a:p>
            <a:pPr>
              <a:buFontTx/>
              <a:buNone/>
            </a:pPr>
            <a:r>
              <a:rPr lang="es-ES" sz="1200" b="0" dirty="0"/>
              <a:t>4.1.1 – Conexiones de la capa física</a:t>
            </a:r>
            <a:endParaRPr lang="es-ES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4.1.1.2 – Tarjetas de interfaz de red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baseline="0" dirty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</p:spPr>
        <p:txBody>
          <a:bodyPr/>
          <a:lstStyle/>
          <a:p>
            <a:fld id="{5641018C-6CAF-B84E-B92C-ECB119457FBA}" type="slidenum">
              <a:rPr lang="en-US" smtClean="0"/>
              <a:pPr/>
              <a:t>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44161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4.1 – Protocolos de la capa física</a:t>
            </a:r>
          </a:p>
          <a:p>
            <a:pPr>
              <a:buFontTx/>
              <a:buNone/>
            </a:pPr>
            <a:r>
              <a:rPr lang="es-ES" sz="1200" b="0" baseline="0" dirty="0"/>
              <a:t>4.1.2 – Propósito de la capa física</a:t>
            </a:r>
            <a:endParaRPr lang="es-ES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4.1.2.2 – Medios de la capa física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baseline="0" dirty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</p:spPr>
        <p:txBody>
          <a:bodyPr/>
          <a:lstStyle/>
          <a:p>
            <a:fld id="{5641018C-6CAF-B84E-B92C-ECB119457FBA}" type="slidenum">
              <a:rPr lang="en-US" smtClean="0"/>
              <a:pPr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840468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s-ES" sz="1200" b="0" dirty="0"/>
              <a:t>4.2 – Medios de red</a:t>
            </a:r>
            <a:endParaRPr lang="es-ES" sz="1200" b="0" baseline="0" dirty="0"/>
          </a:p>
          <a:p>
            <a:pPr>
              <a:buFontTx/>
              <a:buNone/>
            </a:pPr>
            <a:r>
              <a:rPr lang="es-ES" sz="1200" b="0" baseline="0" dirty="0"/>
              <a:t>4.2.1 – Cableado de cobre</a:t>
            </a:r>
            <a:endParaRPr lang="es-ES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4.2.1.1 – Características de los medios de cobre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26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00603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1.1 – Conectados globalmente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1.1.1 – Redes de hoy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1.1.1.3</a:t>
            </a:r>
            <a:r>
              <a:rPr lang="es-ES" dirty="0"/>
              <a:t> –</a:t>
            </a:r>
            <a:r>
              <a:rPr lang="es-ES" dirty="0">
                <a:latin typeface="Arial" charset="0"/>
              </a:rPr>
              <a:t> Sin límites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</p:spPr>
        <p:txBody>
          <a:bodyPr/>
          <a:lstStyle/>
          <a:p>
            <a:fld id="{5641018C-6CAF-B84E-B92C-ECB119457FBA}" type="slidenum">
              <a:rPr lang="en-US" smtClean="0"/>
              <a:pPr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1733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s-ES" sz="1200" b="0" dirty="0"/>
              <a:t>4.2 – Medios de red</a:t>
            </a:r>
            <a:endParaRPr lang="es-ES" sz="1200" b="0" baseline="0" dirty="0"/>
          </a:p>
          <a:p>
            <a:pPr>
              <a:buFontTx/>
              <a:buNone/>
            </a:pPr>
            <a:r>
              <a:rPr lang="es-ES" sz="1200" b="0" baseline="0" dirty="0"/>
              <a:t>4.2.1 – Cableado de cobre</a:t>
            </a:r>
            <a:endParaRPr lang="es-ES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4.2.1.2 –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</a:rPr>
              <a:t>Medios de cobre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27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433677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s-ES" sz="1200" b="0" dirty="0"/>
              <a:t>4.2 – Medios de red</a:t>
            </a:r>
            <a:endParaRPr lang="es-ES" sz="1200" b="0" baseline="0" dirty="0"/>
          </a:p>
          <a:p>
            <a:pPr>
              <a:buFontTx/>
              <a:buNone/>
            </a:pPr>
            <a:r>
              <a:rPr lang="es-ES" sz="1200" b="0" baseline="0" dirty="0"/>
              <a:t>4.2.1 – Cableado de cobre</a:t>
            </a:r>
            <a:endParaRPr lang="es-ES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4.2.1.3 –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</a:rPr>
              <a:t>Cable de par trenzado no blindado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28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50783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s-ES" sz="1200" b="0" dirty="0"/>
              <a:t>4.2 – Medios de red</a:t>
            </a:r>
            <a:endParaRPr lang="es-ES" sz="1200" b="0" baseline="0" dirty="0"/>
          </a:p>
          <a:p>
            <a:pPr>
              <a:buFontTx/>
              <a:buNone/>
            </a:pPr>
            <a:r>
              <a:rPr lang="es-ES" sz="1200" b="0" baseline="0" dirty="0"/>
              <a:t>4.2.1 – Cableado de cobre</a:t>
            </a:r>
            <a:endParaRPr lang="es-ES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4.2.1.4 –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</a:rPr>
              <a:t>Cable de par trenzado blindado (STP)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29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949969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s-ES" sz="1200" b="0" dirty="0"/>
              <a:t>4.2 – Medios de red</a:t>
            </a:r>
            <a:endParaRPr lang="es-ES" sz="1200" b="0" baseline="0" dirty="0"/>
          </a:p>
          <a:p>
            <a:pPr>
              <a:buFontTx/>
              <a:buNone/>
            </a:pPr>
            <a:r>
              <a:rPr lang="es-ES" sz="1200" b="0" baseline="0" dirty="0"/>
              <a:t>4.2.1 – Cableado de cobre</a:t>
            </a:r>
            <a:endParaRPr lang="es-ES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4.2.1.5 –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</a:rPr>
              <a:t>Cable coaxil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30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753030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4.2 – Medios de red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4.2.2 – Cableado UTP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4.2.2.1 –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</a:rPr>
              <a:t>Propiedades del cableado UTP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20401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4.2 – Medios de red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4.2.2 – Cableado UTP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4.2.2.2 –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</a:rPr>
              <a:t>Estándares del cableado UTP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32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495579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4.2 – Medios de red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4.2.2 – Cableado UTP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4.2.2.3 –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</a:rPr>
              <a:t>Conectores UTP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33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827132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4.2 – Medios de red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4.2.2 – Cableado UTP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4.2.2.4 –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</a:rPr>
              <a:t>Tipos de cables UTP 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34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174059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4.2 – Medios de red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4.2.2 – Cableado UTP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4.2.2.5 –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</a:rPr>
              <a:t>Prueba de los cables UTP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35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951235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4.2 – Medios de red</a:t>
            </a:r>
          </a:p>
          <a:p>
            <a:r>
              <a:rPr lang="es-ES"/>
              <a:t>4.2.3 – Cableado de fibra óptica</a:t>
            </a:r>
            <a:endParaRPr lang="es-ES" dirty="0"/>
          </a:p>
          <a:p>
            <a:r>
              <a:rPr lang="es-ES"/>
              <a:t>4.2.3.1 –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</a:rPr>
              <a:t>Propiedades del cableado de fibra óptica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36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7990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1.1 – Conectados globalmente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1.1.1 – Redes de hoy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1.1.1.4</a:t>
            </a:r>
            <a:r>
              <a:rPr lang="es-ES" dirty="0"/>
              <a:t> –</a:t>
            </a:r>
            <a:r>
              <a:rPr lang="es-ES" dirty="0">
                <a:latin typeface="Arial" charset="0"/>
              </a:rPr>
              <a:t> Las redes respaldan la forma en que aprendemos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baseline="0" dirty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</p:spPr>
        <p:txBody>
          <a:bodyPr/>
          <a:lstStyle/>
          <a:p>
            <a:fld id="{5641018C-6CAF-B84E-B92C-ECB119457FBA}" type="slidenum">
              <a:rPr lang="en-US" smtClean="0"/>
              <a:pPr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990281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4.2 – Medios de red</a:t>
            </a:r>
          </a:p>
          <a:p>
            <a:r>
              <a:rPr lang="es-ES"/>
              <a:t>4.2.3 – Cableado de fibra óptica</a:t>
            </a:r>
            <a:endParaRPr lang="es-ES" dirty="0"/>
          </a:p>
          <a:p>
            <a:r>
              <a:rPr lang="es-ES"/>
              <a:t>4.2.3.1 –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</a:rPr>
              <a:t>Propiedades del cableado de fibra óptica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37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308834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4.2 – Medios de red</a:t>
            </a:r>
          </a:p>
          <a:p>
            <a:r>
              <a:rPr lang="es-ES"/>
              <a:t>4.2.3 – Cableado de fibra óptica</a:t>
            </a:r>
            <a:endParaRPr lang="es-ES" dirty="0"/>
          </a:p>
          <a:p>
            <a:r>
              <a:rPr lang="es-ES"/>
              <a:t>4.2.3.2 –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</a:rPr>
              <a:t>Diseño del cable de medios de fibra óptica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38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849564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4.2 – Medios de red</a:t>
            </a:r>
          </a:p>
          <a:p>
            <a:r>
              <a:rPr lang="es-ES"/>
              <a:t>4.2.3 – Cableado de fibra óptica</a:t>
            </a:r>
            <a:endParaRPr lang="es-ES" dirty="0"/>
          </a:p>
          <a:p>
            <a:r>
              <a:rPr lang="es-ES"/>
              <a:t>4.2.3.3 –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</a:rPr>
              <a:t>Tipos de medios de fibra óptica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39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357703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4.2 – Medios de red</a:t>
            </a:r>
          </a:p>
          <a:p>
            <a:r>
              <a:rPr lang="es-ES"/>
              <a:t>4.2.3 – Cableado de fibra óptica</a:t>
            </a:r>
            <a:endParaRPr lang="es-ES" dirty="0"/>
          </a:p>
          <a:p>
            <a:r>
              <a:rPr lang="es-ES"/>
              <a:t>4.2.3.3 –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</a:rPr>
              <a:t>Tipos de medios de fibra óptica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40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271410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4.2 – Medios de red </a:t>
            </a:r>
          </a:p>
          <a:p>
            <a:r>
              <a:rPr lang="es-ES"/>
              <a:t>4.2.3 – Cableado de fibra óptica</a:t>
            </a:r>
            <a:endParaRPr lang="es-ES" dirty="0"/>
          </a:p>
          <a:p>
            <a:r>
              <a:rPr lang="es-ES"/>
              <a:t>4.2.3.4 –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</a:rPr>
              <a:t>Conectores de fibra óptica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41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067202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4.2 – Medios de red </a:t>
            </a:r>
          </a:p>
          <a:p>
            <a:r>
              <a:rPr lang="es-ES"/>
              <a:t>4.2.3 – Cableado de fibra óptica</a:t>
            </a:r>
            <a:endParaRPr lang="es-ES" dirty="0"/>
          </a:p>
          <a:p>
            <a:r>
              <a:rPr lang="es-ES"/>
              <a:t>4.2.3.4 –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</a:rPr>
              <a:t>Conectores de fibra óptica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42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1420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4.2 – Medios de red</a:t>
            </a:r>
          </a:p>
          <a:p>
            <a:r>
              <a:rPr lang="es-ES"/>
              <a:t>4.2.3 – Cableado de fibra óptica</a:t>
            </a:r>
            <a:endParaRPr lang="es-ES" dirty="0"/>
          </a:p>
          <a:p>
            <a:r>
              <a:rPr lang="es-ES"/>
              <a:t>4.2.3.5 –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</a:rPr>
              <a:t>Prueba de cables de fibra óptica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43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656430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4.2 – Medios de red</a:t>
            </a:r>
          </a:p>
          <a:p>
            <a:r>
              <a:rPr lang="es-ES"/>
              <a:t>4.2.3 – Cableado de fibra óptica</a:t>
            </a:r>
            <a:endParaRPr lang="es-ES" dirty="0"/>
          </a:p>
          <a:p>
            <a:r>
              <a:rPr lang="es-ES"/>
              <a:t>4.2.3.6 –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</a:rPr>
              <a:t>Comparación entre fibra óptica y cobre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44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370722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4.2 – Medios de red</a:t>
            </a:r>
          </a:p>
          <a:p>
            <a:r>
              <a:rPr lang="es-ES"/>
              <a:t>4.2.4 – Medios inalámbricos</a:t>
            </a:r>
          </a:p>
          <a:p>
            <a:r>
              <a:rPr lang="es-ES"/>
              <a:t>4.2.4.1 –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</a:rPr>
              <a:t>Propiedades de los medios inalámbricos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45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37680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4.2 – Medios de red</a:t>
            </a:r>
          </a:p>
          <a:p>
            <a:r>
              <a:rPr lang="es-ES"/>
              <a:t>4.2.4 – Medios inalámbricos</a:t>
            </a:r>
          </a:p>
          <a:p>
            <a:r>
              <a:rPr lang="es-ES"/>
              <a:t>4.2.4.3 –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</a:rPr>
              <a:t>LAN inalámbrica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46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14078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1.1 – Conectados globalmente</a:t>
            </a:r>
          </a:p>
          <a:p>
            <a:r>
              <a:rPr lang="es-ES"/>
              <a:t>1.1.1 – Redes de hoy</a:t>
            </a:r>
            <a:endParaRPr lang="es-ES" dirty="0"/>
          </a:p>
          <a:p>
            <a:r>
              <a:rPr lang="es-ES"/>
              <a:t>1.1.1.6 – Las redes respaldan la forma en la que trabajamos</a:t>
            </a:r>
            <a:endParaRPr lang="es-ES" dirty="0"/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s-E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051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4.2 – Medios de red</a:t>
            </a:r>
          </a:p>
          <a:p>
            <a:r>
              <a:rPr lang="es-ES"/>
              <a:t>4.2.4 – Medios inalámbricos</a:t>
            </a:r>
          </a:p>
          <a:p>
            <a:r>
              <a:rPr lang="es-ES"/>
              <a:t>4.2.4.2 –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</a:rPr>
              <a:t>Tipos de medios inalámbricos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47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04717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1.1 – Conectados globalmente</a:t>
            </a:r>
          </a:p>
          <a:p>
            <a:r>
              <a:rPr lang="es-ES"/>
              <a:t>1.1.1 – Redes de hoy</a:t>
            </a:r>
            <a:endParaRPr lang="es-ES" dirty="0"/>
          </a:p>
          <a:p>
            <a:r>
              <a:rPr lang="es-ES"/>
              <a:t>1.1.1.6 – Las redes respaldan la forma en la que trabajamos</a:t>
            </a:r>
            <a:endParaRPr lang="es-ES" dirty="0"/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s-E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116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1.1 – Conectados globalmente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1.1.1 – Redes de hoy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1.1.1.7</a:t>
            </a:r>
            <a:r>
              <a:rPr lang="es-ES" dirty="0"/>
              <a:t> –</a:t>
            </a:r>
            <a:r>
              <a:rPr lang="es-ES" dirty="0">
                <a:latin typeface="Arial" charset="0"/>
              </a:rPr>
              <a:t> Las redes respaldan la forma en que jugamos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baseline="0" dirty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</p:spPr>
        <p:txBody>
          <a:bodyPr/>
          <a:lstStyle/>
          <a:p>
            <a:fld id="{5641018C-6CAF-B84E-B92C-ECB119457FBA}" type="slidenum">
              <a:rPr lang="en-US" smtClean="0"/>
              <a:pPr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87084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1.1 – Conectados globalmente</a:t>
            </a:r>
          </a:p>
          <a:p>
            <a:r>
              <a:rPr lang="es-ES"/>
              <a:t>1.1.2 – Aprovisionamiento de recursos en una red</a:t>
            </a:r>
          </a:p>
          <a:p>
            <a:r>
              <a:rPr lang="es-ES"/>
              <a:t>1.1.2.1 – Redes de muchos tamaños</a:t>
            </a:r>
            <a:endParaRPr lang="es-ES" dirty="0"/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s-E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078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1.2 – LAN, WAN e Internet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1.2.2 – Redes LAN y WAN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1.2.2.1 – Tipos de redes</a:t>
            </a:r>
            <a:endParaRPr lang="es-ES" dirty="0"/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s-E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675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1.1 – Conectados globalmente</a:t>
            </a:r>
          </a:p>
          <a:p>
            <a:r>
              <a:rPr lang="es-ES"/>
              <a:t>1.1.2 – Aprovisionamiento de recursos en una red</a:t>
            </a:r>
          </a:p>
          <a:p>
            <a:r>
              <a:rPr lang="es-ES"/>
              <a:t>1.1.2.2 – Clientes y servidores</a:t>
            </a:r>
            <a:endParaRPr lang="es-ES" dirty="0"/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s-E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610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09687"/>
            <a:ext cx="7078436" cy="23876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936773"/>
            <a:ext cx="7135586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69E-D8AC-4E82-98A1-33420614B5F3}" type="datetimeFigureOut">
              <a:rPr lang="es-CL" smtClean="0"/>
              <a:t>14-04-2022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E54F8-14FE-4AF6-AE3F-35750E472D3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82238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69E-D8AC-4E82-98A1-33420614B5F3}" type="datetimeFigureOut">
              <a:rPr lang="es-CL" smtClean="0"/>
              <a:t>14-04-2022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E54F8-14FE-4AF6-AE3F-35750E472D3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3032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69E-D8AC-4E82-98A1-33420614B5F3}" type="datetimeFigureOut">
              <a:rPr lang="es-CL" smtClean="0"/>
              <a:t>14-04-2022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E54F8-14FE-4AF6-AE3F-35750E472D3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55803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6605684"/>
            <a:ext cx="676910" cy="252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‹Nº›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1065260"/>
            <a:ext cx="8853286" cy="55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55191"/>
            <a:ext cx="9144000" cy="1010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398263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69E-D8AC-4E82-98A1-33420614B5F3}" type="datetimeFigureOut">
              <a:rPr lang="es-CL" smtClean="0"/>
              <a:t>14-04-2022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E54F8-14FE-4AF6-AE3F-35750E472D3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02094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69E-D8AC-4E82-98A1-33420614B5F3}" type="datetimeFigureOut">
              <a:rPr lang="es-CL" smtClean="0"/>
              <a:t>14-04-2022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E54F8-14FE-4AF6-AE3F-35750E472D3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52996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69E-D8AC-4E82-98A1-33420614B5F3}" type="datetimeFigureOut">
              <a:rPr lang="es-CL" smtClean="0"/>
              <a:t>14-04-2022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E54F8-14FE-4AF6-AE3F-35750E472D3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72695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69E-D8AC-4E82-98A1-33420614B5F3}" type="datetimeFigureOut">
              <a:rPr lang="es-CL" smtClean="0"/>
              <a:t>14-04-2022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E54F8-14FE-4AF6-AE3F-35750E472D3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23331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69E-D8AC-4E82-98A1-33420614B5F3}" type="datetimeFigureOut">
              <a:rPr lang="es-CL" smtClean="0"/>
              <a:t>14-04-2022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E54F8-14FE-4AF6-AE3F-35750E472D3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37410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69E-D8AC-4E82-98A1-33420614B5F3}" type="datetimeFigureOut">
              <a:rPr lang="es-CL" smtClean="0"/>
              <a:t>14-04-2022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E54F8-14FE-4AF6-AE3F-35750E472D3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17375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69E-D8AC-4E82-98A1-33420614B5F3}" type="datetimeFigureOut">
              <a:rPr lang="es-CL" smtClean="0"/>
              <a:t>14-04-2022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E54F8-14FE-4AF6-AE3F-35750E472D3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28184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69E-D8AC-4E82-98A1-33420614B5F3}" type="datetimeFigureOut">
              <a:rPr lang="es-CL" smtClean="0"/>
              <a:t>14-04-2022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E54F8-14FE-4AF6-AE3F-35750E472D3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0020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E8EAF69E-D8AC-4E82-98A1-33420614B5F3}" type="datetimeFigureOut">
              <a:rPr lang="es-CL" smtClean="0"/>
              <a:pPr/>
              <a:t>14-04-2022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151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79E54F8-14FE-4AF6-AE3F-35750E472D33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00110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70000"/>
        </a:lnSpc>
        <a:spcBef>
          <a:spcPct val="0"/>
        </a:spcBef>
        <a:buNone/>
        <a:defRPr sz="4400" b="1" kern="1200">
          <a:solidFill>
            <a:srgbClr val="20435A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>
            <a:lumMod val="50000"/>
          </a:schemeClr>
        </a:buClr>
        <a:buFont typeface="Arial" panose="020B0604020202020204" pitchFamily="34" charset="0"/>
        <a:buChar char="•"/>
        <a:defRPr sz="28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50000"/>
          </a:schemeClr>
        </a:buClr>
        <a:buFont typeface="Arial" panose="020B0604020202020204" pitchFamily="34" charset="0"/>
        <a:buChar char="•"/>
        <a:defRPr sz="24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50000"/>
          </a:schemeClr>
        </a:buClr>
        <a:buFont typeface="Arial" panose="020B0604020202020204" pitchFamily="34" charset="0"/>
        <a:buChar char="•"/>
        <a:defRPr sz="20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50000"/>
          </a:schemeClr>
        </a:buClr>
        <a:buFont typeface="Arial" panose="020B0604020202020204" pitchFamily="34" charset="0"/>
        <a:buChar char="•"/>
        <a:defRPr sz="18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50000"/>
          </a:schemeClr>
        </a:buClr>
        <a:buFont typeface="Arial" panose="020B0604020202020204" pitchFamily="34" charset="0"/>
        <a:buChar char="•"/>
        <a:defRPr sz="18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CL" dirty="0"/>
              <a:t>Comunicación de Datos y Redes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5800" y="4168595"/>
            <a:ext cx="7135586" cy="1655762"/>
          </a:xfrm>
        </p:spPr>
        <p:txBody>
          <a:bodyPr/>
          <a:lstStyle/>
          <a:p>
            <a:r>
              <a:rPr lang="es-CL" dirty="0"/>
              <a:t>Docente: Hector Salazar Robinson</a:t>
            </a:r>
          </a:p>
          <a:p>
            <a:r>
              <a:rPr lang="es-CL" dirty="0"/>
              <a:t>Facultad de Ciencias Empresariales</a:t>
            </a:r>
          </a:p>
          <a:p>
            <a:r>
              <a:rPr lang="es-CL" dirty="0"/>
              <a:t>hsalazar@ubiobio.cl</a:t>
            </a:r>
          </a:p>
        </p:txBody>
      </p:sp>
    </p:spTree>
    <p:extLst>
      <p:ext uri="{BB962C8B-B14F-4D97-AF65-F5344CB8AC3E}">
        <p14:creationId xmlns:p14="http://schemas.microsoft.com/office/powerpoint/2010/main" val="753888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00451"/>
            <a:ext cx="9144000" cy="757551"/>
          </a:xfrm>
        </p:spPr>
        <p:txBody>
          <a:bodyPr>
            <a:normAutofit/>
          </a:bodyPr>
          <a:lstStyle/>
          <a:p>
            <a:r>
              <a:rPr lang="es-ES" dirty="0"/>
              <a:t>Redes de muchos tamaños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92098" y="1437270"/>
            <a:ext cx="4401766" cy="4216539"/>
          </a:xfrm>
        </p:spPr>
        <p:txBody>
          <a:bodyPr>
            <a:spAutoFit/>
          </a:bodyPr>
          <a:lstStyle/>
          <a:p>
            <a:pPr eaLnBrk="1" hangingPunct="1"/>
            <a:r>
              <a:rPr lang="es-ES" altLang="en-US" sz="1700" dirty="0"/>
              <a:t>Las redes domésticas pequeñas conectan algunas computadoras entre sí y con Internet.</a:t>
            </a:r>
          </a:p>
          <a:p>
            <a:pPr eaLnBrk="1" hangingPunct="1"/>
            <a:r>
              <a:rPr lang="es-ES" altLang="en-US" sz="1700" dirty="0"/>
              <a:t>Las oficinas pequeñas y las oficinas en el hogar permiten que una computadora dentro de una oficina en el hogar o una oficina remota se conecte a una red corporativa.</a:t>
            </a:r>
          </a:p>
          <a:p>
            <a:pPr eaLnBrk="1" hangingPunct="1"/>
            <a:r>
              <a:rPr lang="es-ES" altLang="en-US" sz="1700" dirty="0"/>
              <a:t>Las redes medianas a grandes incluyen muchos lugares con cientos o miles de computadoras interconectadas.</a:t>
            </a:r>
          </a:p>
          <a:p>
            <a:pPr eaLnBrk="1" hangingPunct="1"/>
            <a:r>
              <a:rPr lang="es-ES" altLang="en-US" sz="1700" dirty="0"/>
              <a:t>Las redes mundiales conectan cientos de millones de computadoras en todo el mundo, como la Internet.</a:t>
            </a:r>
            <a:endParaRPr lang="es-ES" altLang="en-US" sz="17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78" y="1757436"/>
            <a:ext cx="4114800" cy="368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978579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Redes LAN y WAN</a:t>
            </a:r>
            <a:br>
              <a:rPr dirty="0"/>
            </a:br>
            <a:r>
              <a:rPr lang="es-ES" dirty="0"/>
              <a:t>Tipos de redes – Por su alcance</a:t>
            </a:r>
            <a:endParaRPr lang="es-ES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74908" y="1725050"/>
            <a:ext cx="4052592" cy="3608680"/>
          </a:xfrm>
        </p:spPr>
        <p:txBody>
          <a:bodyPr wrap="square">
            <a:spAutoFit/>
          </a:bodyPr>
          <a:lstStyle/>
          <a:p>
            <a:r>
              <a:rPr lang="es-ES" sz="2300" dirty="0"/>
              <a:t>Los dos tipos de redes más comunes son los siguientes:</a:t>
            </a:r>
          </a:p>
          <a:p>
            <a:pPr lvl="1"/>
            <a:r>
              <a:rPr lang="es-ES" sz="1700" dirty="0"/>
              <a:t>Red de área local (LAN): abarca una pequeña área geográfica que es propiedad de una persona o un departamento de TI, quienes también la operan.</a:t>
            </a:r>
            <a:endParaRPr lang="es-ES" altLang="en-US" sz="1700" dirty="0"/>
          </a:p>
          <a:p>
            <a:pPr lvl="1"/>
            <a:r>
              <a:rPr lang="es-ES" sz="1700" dirty="0"/>
              <a:t>Red de área amplia (WAN): abarca una gran área geográfica que, por lo general, cuenta con un proveedor de servicios de telecomunicaciones.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734" y="1834843"/>
            <a:ext cx="4914438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85216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47" y="1078637"/>
            <a:ext cx="8461306" cy="470072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" y="55191"/>
            <a:ext cx="9144000" cy="1010068"/>
          </a:xfrm>
        </p:spPr>
        <p:txBody>
          <a:bodyPr/>
          <a:lstStyle/>
          <a:p>
            <a:r>
              <a:rPr lang="es-ES" altLang="en-US" sz="1600" dirty="0"/>
              <a:t>Redes LAN y WAN</a:t>
            </a:r>
            <a:br>
              <a:rPr dirty="0"/>
            </a:br>
            <a:r>
              <a:rPr lang="es-ES" dirty="0"/>
              <a:t>Tipos de redes – Por su alcance</a:t>
            </a:r>
            <a:endParaRPr lang="es-ES" altLang="en-US" dirty="0"/>
          </a:p>
        </p:txBody>
      </p:sp>
    </p:spTree>
    <p:extLst>
      <p:ext uri="{BB962C8B-B14F-4D97-AF65-F5344CB8AC3E}">
        <p14:creationId xmlns:p14="http://schemas.microsoft.com/office/powerpoint/2010/main" val="262478542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92" y="1096392"/>
            <a:ext cx="7371616" cy="466521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" y="55191"/>
            <a:ext cx="9144000" cy="1010068"/>
          </a:xfrm>
        </p:spPr>
        <p:txBody>
          <a:bodyPr/>
          <a:lstStyle/>
          <a:p>
            <a:r>
              <a:rPr lang="es-ES" altLang="en-US" sz="1600" dirty="0"/>
              <a:t>Redes LAN y WAN</a:t>
            </a:r>
            <a:br>
              <a:rPr dirty="0"/>
            </a:br>
            <a:r>
              <a:rPr lang="es-ES" dirty="0"/>
              <a:t>Tipos de redes – Por su alcance</a:t>
            </a:r>
            <a:endParaRPr lang="es-ES" altLang="en-US" dirty="0"/>
          </a:p>
        </p:txBody>
      </p:sp>
    </p:spTree>
    <p:extLst>
      <p:ext uri="{BB962C8B-B14F-4D97-AF65-F5344CB8AC3E}">
        <p14:creationId xmlns:p14="http://schemas.microsoft.com/office/powerpoint/2010/main" val="303076168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25620" y="1939361"/>
            <a:ext cx="4176355" cy="3516744"/>
          </a:xfrm>
        </p:spPr>
        <p:txBody>
          <a:bodyPr/>
          <a:lstStyle/>
          <a:p>
            <a:pPr eaLnBrk="1" hangingPunct="1"/>
            <a:r>
              <a:rPr lang="es-ES" altLang="en-US" sz="1700" dirty="0"/>
              <a:t>Cada computadora conectada a una red se denomina host o terminal.</a:t>
            </a:r>
          </a:p>
          <a:p>
            <a:pPr eaLnBrk="1" hangingPunct="1"/>
            <a:r>
              <a:rPr lang="es-ES" altLang="en-US" sz="1500" dirty="0"/>
              <a:t>Los servidores son computadoras que proporcionan información a los terminales de la red. Por ejemplo, servidores de correo electrónico, servidores web o servidores de archivos.</a:t>
            </a:r>
          </a:p>
          <a:p>
            <a:pPr eaLnBrk="1" hangingPunct="1"/>
            <a:r>
              <a:rPr lang="es-ES" altLang="en-US" sz="1500" dirty="0"/>
              <a:t>Los clientes son computadoras que envían solicitudes a los servidores para recuperar información, como una página web desde un servidor web o un correo electrónico desde un servidor de correo electrónico.</a:t>
            </a:r>
          </a:p>
          <a:p>
            <a:pPr lvl="1"/>
            <a:endParaRPr lang="es-ES" altLang="en-US" sz="1800" dirty="0"/>
          </a:p>
          <a:p>
            <a:pPr marL="0" indent="0">
              <a:buNone/>
            </a:pPr>
            <a:endParaRPr lang="es-ES" altLang="en-US" sz="165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87" y="1939361"/>
            <a:ext cx="3704196" cy="321945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" y="55191"/>
            <a:ext cx="9144000" cy="1010068"/>
          </a:xfrm>
        </p:spPr>
        <p:txBody>
          <a:bodyPr>
            <a:normAutofit fontScale="90000"/>
          </a:bodyPr>
          <a:lstStyle/>
          <a:p>
            <a:r>
              <a:rPr lang="es-ES" altLang="en-US" sz="1600" dirty="0"/>
              <a:t>Redes LAN y WAN</a:t>
            </a:r>
            <a:br>
              <a:rPr dirty="0"/>
            </a:br>
            <a:r>
              <a:rPr lang="es-ES" dirty="0"/>
              <a:t>Tipos de redes – Por estructura de conexión</a:t>
            </a:r>
            <a:br>
              <a:rPr lang="es-ES" dirty="0"/>
            </a:br>
            <a:r>
              <a:rPr lang="es-ES" dirty="0"/>
              <a:t>Red cliente - servidor</a:t>
            </a:r>
            <a:endParaRPr lang="es-ES" altLang="en-US" dirty="0"/>
          </a:p>
        </p:txBody>
      </p:sp>
    </p:spTree>
    <p:extLst>
      <p:ext uri="{BB962C8B-B14F-4D97-AF65-F5344CB8AC3E}">
        <p14:creationId xmlns:p14="http://schemas.microsoft.com/office/powerpoint/2010/main" val="3126080457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8563" y="3368635"/>
            <a:ext cx="8326876" cy="1938992"/>
          </a:xfrm>
        </p:spPr>
        <p:txBody>
          <a:bodyPr>
            <a:spAutoFit/>
          </a:bodyPr>
          <a:lstStyle/>
          <a:p>
            <a:pPr eaLnBrk="1" hangingPunct="1"/>
            <a:r>
              <a:rPr lang="es-ES" altLang="en-US" sz="1500" dirty="0"/>
              <a:t>Por lo general, el software de cliente y el software de servidor se ejecutan en computadoras distintas.</a:t>
            </a:r>
          </a:p>
          <a:p>
            <a:pPr eaLnBrk="1" hangingPunct="1"/>
            <a:r>
              <a:rPr lang="es-ES" altLang="en-US" sz="1500" dirty="0"/>
              <a:t>Sin embargo, en las pequeñas empresas o en las casas, es común que un cliente también cumpla la función de servidor. Estas redes se denominan redes entre pares.</a:t>
            </a:r>
          </a:p>
          <a:p>
            <a:pPr eaLnBrk="1" hangingPunct="1"/>
            <a:r>
              <a:rPr lang="es-ES" altLang="en-US" sz="1500" dirty="0"/>
              <a:t>Ventajas de la red entre pares: es fácil de configurar, es menos compleja y cuesta menos.</a:t>
            </a:r>
          </a:p>
          <a:p>
            <a:pPr eaLnBrk="1" hangingPunct="1"/>
            <a:r>
              <a:rPr lang="es-ES" altLang="en-US" sz="1500" dirty="0"/>
              <a:t>Desventajas: no cuenta con administración centralizada, no es tan segura, no es escalable y tiene un rendimiento más lento.</a:t>
            </a:r>
            <a:endParaRPr lang="es-ES" altLang="en-US" sz="165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122" y="1740889"/>
            <a:ext cx="5106978" cy="154305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" y="55191"/>
            <a:ext cx="9144000" cy="1010068"/>
          </a:xfrm>
        </p:spPr>
        <p:txBody>
          <a:bodyPr>
            <a:normAutofit fontScale="90000"/>
          </a:bodyPr>
          <a:lstStyle/>
          <a:p>
            <a:r>
              <a:rPr lang="es-ES" altLang="en-US" sz="1600" dirty="0"/>
              <a:t>Redes LAN y WAN</a:t>
            </a:r>
            <a:br>
              <a:rPr dirty="0"/>
            </a:br>
            <a:r>
              <a:rPr lang="es-ES" dirty="0"/>
              <a:t>Tipos de redes – Por estructura de conexión</a:t>
            </a:r>
            <a:br>
              <a:rPr lang="es-ES" dirty="0"/>
            </a:br>
            <a:r>
              <a:rPr lang="es-ES" dirty="0"/>
              <a:t>Red entre pares</a:t>
            </a:r>
            <a:endParaRPr lang="es-ES" altLang="en-US" dirty="0"/>
          </a:p>
        </p:txBody>
      </p:sp>
    </p:spTree>
    <p:extLst>
      <p:ext uri="{BB962C8B-B14F-4D97-AF65-F5344CB8AC3E}">
        <p14:creationId xmlns:p14="http://schemas.microsoft.com/office/powerpoint/2010/main" val="3024501586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Componentes de red</a:t>
            </a:r>
            <a:br/>
            <a:r>
              <a:rPr lang="es-ES"/>
              <a:t>Descripción general de los componentes de red</a:t>
            </a:r>
            <a:endParaRPr lang="es-ES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74908" y="2160153"/>
            <a:ext cx="4135942" cy="2870016"/>
          </a:xfrm>
        </p:spPr>
        <p:txBody>
          <a:bodyPr>
            <a:spAutoFit/>
          </a:bodyPr>
          <a:lstStyle/>
          <a:p>
            <a:r>
              <a:rPr lang="es-ES" sz="1700" dirty="0"/>
              <a:t>Una red puede ser tan sencilla como un solo cable que conecta dos computadoras o tan compleja como un conjunto de redes que abarca el mundo.</a:t>
            </a:r>
          </a:p>
          <a:p>
            <a:r>
              <a:rPr lang="es-ES" sz="1700" dirty="0"/>
              <a:t>La infraestructura de red contiene tres categorías de componentes de red:</a:t>
            </a:r>
          </a:p>
          <a:p>
            <a:pPr lvl="1"/>
            <a:r>
              <a:rPr lang="es-ES" sz="1700" dirty="0"/>
              <a:t>Dispositivos</a:t>
            </a:r>
            <a:endParaRPr lang="es-ES" altLang="en-US" sz="1700" dirty="0"/>
          </a:p>
          <a:p>
            <a:pPr lvl="1"/>
            <a:r>
              <a:rPr lang="es-ES" sz="1700" dirty="0"/>
              <a:t>Medios</a:t>
            </a:r>
            <a:endParaRPr lang="es-ES" altLang="en-US" sz="1700" dirty="0"/>
          </a:p>
          <a:p>
            <a:pPr lvl="1"/>
            <a:r>
              <a:rPr lang="es-ES" sz="1700" dirty="0"/>
              <a:t>Servicios</a:t>
            </a:r>
            <a:endParaRPr lang="es-ES" altLang="en-US" sz="17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106" y="2383919"/>
            <a:ext cx="4747647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085870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LAN, WAN e Internet</a:t>
            </a:r>
            <a:br/>
            <a:r>
              <a:rPr lang="es-ES"/>
              <a:t>Componentes de red</a:t>
            </a:r>
            <a:endParaRPr lang="es-ES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02770" y="2116402"/>
            <a:ext cx="2899613" cy="2900794"/>
          </a:xfrm>
        </p:spPr>
        <p:txBody>
          <a:bodyPr>
            <a:spAutoFit/>
          </a:bodyPr>
          <a:lstStyle/>
          <a:p>
            <a:r>
              <a:rPr lang="es-ES" sz="1700" dirty="0"/>
              <a:t>Terminales</a:t>
            </a:r>
          </a:p>
          <a:p>
            <a:pPr lvl="1"/>
            <a:r>
              <a:rPr lang="es-ES" sz="1700" dirty="0"/>
              <a:t>Un terminal es el punto donde un mensaje se origina o se recibe.</a:t>
            </a:r>
          </a:p>
          <a:p>
            <a:pPr lvl="1"/>
            <a:r>
              <a:rPr lang="es-ES" sz="1700" dirty="0"/>
              <a:t>Los datos se originan con un dispositivo final, fluyen por la red y llegan a un dispositivo final.</a:t>
            </a:r>
            <a:endParaRPr lang="es-ES" altLang="en-US" sz="17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613" y="3409950"/>
            <a:ext cx="50775" cy="38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2382" y="1896423"/>
            <a:ext cx="6038850" cy="310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729197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Componentes de red</a:t>
            </a:r>
            <a:br/>
            <a:r>
              <a:rPr lang="es-ES"/>
              <a:t>Dispositivos de red intermediarios</a:t>
            </a:r>
            <a:endParaRPr lang="es-ES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366901" y="1656195"/>
            <a:ext cx="7893435" cy="2870016"/>
          </a:xfrm>
        </p:spPr>
        <p:txBody>
          <a:bodyPr>
            <a:spAutoFit/>
          </a:bodyPr>
          <a:lstStyle/>
          <a:p>
            <a:r>
              <a:rPr lang="es-ES" sz="1700" dirty="0"/>
              <a:t>Un dispositivo intermediario interconecta terminales en una red. Entre los ejemplos, se incluyen los siguientes: </a:t>
            </a:r>
            <a:r>
              <a:rPr lang="es-ES" sz="1700" dirty="0" err="1"/>
              <a:t>switches</a:t>
            </a:r>
            <a:r>
              <a:rPr lang="es-ES" sz="1700" dirty="0"/>
              <a:t>, puntos de acceso inalámbricos, </a:t>
            </a:r>
            <a:r>
              <a:rPr lang="es-ES" sz="1700" dirty="0" err="1"/>
              <a:t>routers</a:t>
            </a:r>
            <a:r>
              <a:rPr lang="es-ES" sz="1700" dirty="0"/>
              <a:t> y firewalls.</a:t>
            </a:r>
          </a:p>
          <a:p>
            <a:r>
              <a:rPr lang="es-ES" sz="1700" dirty="0"/>
              <a:t>La administración de datos a medida que fluyen en una red es también la función de un dispositivo intermediario, entre las que se incluyen las siguientes:</a:t>
            </a:r>
          </a:p>
          <a:p>
            <a:pPr lvl="1"/>
            <a:r>
              <a:rPr lang="es-ES" sz="1700" dirty="0"/>
              <a:t>Volver a generar y transmitir las señales de datos.</a:t>
            </a:r>
          </a:p>
          <a:p>
            <a:pPr lvl="1"/>
            <a:r>
              <a:rPr lang="es-ES" sz="1700" dirty="0"/>
              <a:t>Conservar información acerca de las rutas que existen a través de la red y de </a:t>
            </a:r>
            <a:r>
              <a:rPr lang="es-ES" sz="1700" dirty="0" err="1"/>
              <a:t>internetwork</a:t>
            </a:r>
            <a:r>
              <a:rPr lang="es-ES" sz="1700" dirty="0"/>
              <a:t>.</a:t>
            </a:r>
          </a:p>
          <a:p>
            <a:pPr lvl="1"/>
            <a:r>
              <a:rPr lang="es-ES" sz="1700" dirty="0"/>
              <a:t>Notificar a otros dispositivos los errores y las fallas de comunicación.</a:t>
            </a:r>
            <a:endParaRPr lang="es-ES" altLang="en-US" sz="17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657" y="4484306"/>
            <a:ext cx="6151922" cy="172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33566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4" y="1398743"/>
            <a:ext cx="4187906" cy="4201150"/>
          </a:xfrm>
        </p:spPr>
        <p:txBody>
          <a:bodyPr wrap="square">
            <a:spAutoFit/>
          </a:bodyPr>
          <a:lstStyle/>
          <a:p>
            <a:pPr lvl="1"/>
            <a:r>
              <a:rPr lang="es-ES" sz="1800" dirty="0"/>
              <a:t>Ayuda en el diseño de protocolos, ya que los protocolos que operan en cada capa tienen funciones definidas.</a:t>
            </a:r>
          </a:p>
          <a:p>
            <a:pPr lvl="1"/>
            <a:r>
              <a:rPr lang="es-ES" sz="1800" dirty="0"/>
              <a:t>Fomenta la competencia, ya que los productos de distintos proveedores pueden trabajar en conjunto.</a:t>
            </a:r>
          </a:p>
          <a:p>
            <a:pPr lvl="1"/>
            <a:r>
              <a:rPr lang="es-ES" sz="1800" dirty="0"/>
              <a:t>Evita que los cambios de tecnología en una capa afecten las otras capas.</a:t>
            </a:r>
          </a:p>
          <a:p>
            <a:pPr lvl="1"/>
            <a:r>
              <a:rPr lang="es-ES" sz="1800" dirty="0"/>
              <a:t>Proporciona un lenguaje común para describir las funciones y capacidades de red.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Modelos de referencia</a:t>
            </a:r>
            <a:br>
              <a:rPr sz="1600" dirty="0"/>
            </a:br>
            <a:r>
              <a:rPr lang="es-ES" dirty="0"/>
              <a:t>Beneficios del uso de un modelo en capas</a:t>
            </a:r>
            <a:endParaRPr lang="es-ES" altLang="en-US" dirty="0"/>
          </a:p>
        </p:txBody>
      </p:sp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832" y="1656195"/>
            <a:ext cx="4738103" cy="390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230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 bldLvl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s-CL" b="0" dirty="0"/>
              <a:t>Introducción a la asignatura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63639" y="1825625"/>
            <a:ext cx="8051711" cy="4351338"/>
          </a:xfrm>
        </p:spPr>
        <p:txBody>
          <a:bodyPr>
            <a:normAutofit/>
          </a:bodyPr>
          <a:lstStyle/>
          <a:p>
            <a:r>
              <a:rPr lang="es-CL" dirty="0">
                <a:solidFill>
                  <a:srgbClr val="20435A"/>
                </a:solidFill>
              </a:rPr>
              <a:t>Referencias bibliográficas:</a:t>
            </a:r>
          </a:p>
          <a:p>
            <a:pPr lvl="1"/>
            <a:r>
              <a:rPr lang="es-CL" dirty="0" err="1">
                <a:solidFill>
                  <a:srgbClr val="20435A"/>
                </a:solidFill>
              </a:rPr>
              <a:t>Kurose</a:t>
            </a:r>
            <a:r>
              <a:rPr lang="es-CL" dirty="0">
                <a:solidFill>
                  <a:srgbClr val="20435A"/>
                </a:solidFill>
              </a:rPr>
              <a:t> J., Ross K. “</a:t>
            </a:r>
            <a:r>
              <a:rPr lang="es-CL" dirty="0" err="1">
                <a:solidFill>
                  <a:srgbClr val="20435A"/>
                </a:solidFill>
              </a:rPr>
              <a:t>Computer</a:t>
            </a:r>
            <a:r>
              <a:rPr lang="es-CL" dirty="0">
                <a:solidFill>
                  <a:srgbClr val="20435A"/>
                </a:solidFill>
              </a:rPr>
              <a:t> </a:t>
            </a:r>
            <a:r>
              <a:rPr lang="es-CL" dirty="0" err="1">
                <a:solidFill>
                  <a:srgbClr val="20435A"/>
                </a:solidFill>
              </a:rPr>
              <a:t>Networking</a:t>
            </a:r>
            <a:r>
              <a:rPr lang="es-CL" dirty="0">
                <a:solidFill>
                  <a:srgbClr val="20435A"/>
                </a:solidFill>
              </a:rPr>
              <a:t>: </a:t>
            </a:r>
            <a:r>
              <a:rPr lang="es-CL" dirty="0" err="1">
                <a:solidFill>
                  <a:srgbClr val="20435A"/>
                </a:solidFill>
              </a:rPr>
              <a:t>Kurose</a:t>
            </a:r>
            <a:r>
              <a:rPr lang="es-CL" dirty="0">
                <a:solidFill>
                  <a:srgbClr val="20435A"/>
                </a:solidFill>
              </a:rPr>
              <a:t> J., Ross K. “</a:t>
            </a:r>
            <a:r>
              <a:rPr lang="es-CL" dirty="0" err="1">
                <a:solidFill>
                  <a:srgbClr val="20435A"/>
                </a:solidFill>
              </a:rPr>
              <a:t>Computer</a:t>
            </a:r>
            <a:r>
              <a:rPr lang="es-CL" dirty="0">
                <a:solidFill>
                  <a:srgbClr val="20435A"/>
                </a:solidFill>
              </a:rPr>
              <a:t> </a:t>
            </a:r>
            <a:r>
              <a:rPr lang="es-CL" dirty="0" err="1">
                <a:solidFill>
                  <a:srgbClr val="20435A"/>
                </a:solidFill>
              </a:rPr>
              <a:t>Networking</a:t>
            </a:r>
            <a:r>
              <a:rPr lang="es-CL" dirty="0">
                <a:solidFill>
                  <a:srgbClr val="20435A"/>
                </a:solidFill>
              </a:rPr>
              <a:t>: A Top-Down </a:t>
            </a:r>
            <a:r>
              <a:rPr lang="es-CL" dirty="0" err="1">
                <a:solidFill>
                  <a:srgbClr val="20435A"/>
                </a:solidFill>
              </a:rPr>
              <a:t>Approach</a:t>
            </a:r>
            <a:r>
              <a:rPr lang="es-CL" dirty="0">
                <a:solidFill>
                  <a:srgbClr val="20435A"/>
                </a:solidFill>
              </a:rPr>
              <a:t>”, 6ed, 2013 Down </a:t>
            </a:r>
            <a:r>
              <a:rPr lang="es-CL" dirty="0" err="1">
                <a:solidFill>
                  <a:srgbClr val="20435A"/>
                </a:solidFill>
              </a:rPr>
              <a:t>Approach</a:t>
            </a:r>
            <a:r>
              <a:rPr lang="es-CL" dirty="0">
                <a:solidFill>
                  <a:srgbClr val="20435A"/>
                </a:solidFill>
              </a:rPr>
              <a:t>”, 6ed, 2013</a:t>
            </a:r>
          </a:p>
          <a:p>
            <a:pPr lvl="1"/>
            <a:r>
              <a:rPr lang="es-CL" dirty="0">
                <a:solidFill>
                  <a:srgbClr val="20435A"/>
                </a:solidFill>
              </a:rPr>
              <a:t>Peterson L., </a:t>
            </a:r>
            <a:r>
              <a:rPr lang="es-CL" dirty="0" err="1">
                <a:solidFill>
                  <a:srgbClr val="20435A"/>
                </a:solidFill>
              </a:rPr>
              <a:t>Davie</a:t>
            </a:r>
            <a:r>
              <a:rPr lang="es-CL" dirty="0">
                <a:solidFill>
                  <a:srgbClr val="20435A"/>
                </a:solidFill>
              </a:rPr>
              <a:t> B. “</a:t>
            </a:r>
            <a:r>
              <a:rPr lang="es-CL" dirty="0" err="1">
                <a:solidFill>
                  <a:srgbClr val="20435A"/>
                </a:solidFill>
              </a:rPr>
              <a:t>Computer</a:t>
            </a:r>
            <a:r>
              <a:rPr lang="es-CL" dirty="0">
                <a:solidFill>
                  <a:srgbClr val="20435A"/>
                </a:solidFill>
              </a:rPr>
              <a:t> Networks: Peterson L., </a:t>
            </a:r>
            <a:r>
              <a:rPr lang="es-CL" dirty="0" err="1">
                <a:solidFill>
                  <a:srgbClr val="20435A"/>
                </a:solidFill>
              </a:rPr>
              <a:t>Davie</a:t>
            </a:r>
            <a:r>
              <a:rPr lang="es-CL" dirty="0">
                <a:solidFill>
                  <a:srgbClr val="20435A"/>
                </a:solidFill>
              </a:rPr>
              <a:t> B. “</a:t>
            </a:r>
            <a:r>
              <a:rPr lang="es-CL" dirty="0" err="1">
                <a:solidFill>
                  <a:srgbClr val="20435A"/>
                </a:solidFill>
              </a:rPr>
              <a:t>Computer</a:t>
            </a:r>
            <a:r>
              <a:rPr lang="es-CL" dirty="0">
                <a:solidFill>
                  <a:srgbClr val="20435A"/>
                </a:solidFill>
              </a:rPr>
              <a:t> Networks: A </a:t>
            </a:r>
            <a:r>
              <a:rPr lang="es-CL" dirty="0" err="1">
                <a:solidFill>
                  <a:srgbClr val="20435A"/>
                </a:solidFill>
              </a:rPr>
              <a:t>Systems</a:t>
            </a:r>
            <a:r>
              <a:rPr lang="es-CL" dirty="0">
                <a:solidFill>
                  <a:srgbClr val="20435A"/>
                </a:solidFill>
              </a:rPr>
              <a:t> </a:t>
            </a:r>
            <a:r>
              <a:rPr lang="es-CL" dirty="0" err="1">
                <a:solidFill>
                  <a:srgbClr val="20435A"/>
                </a:solidFill>
              </a:rPr>
              <a:t>Approach</a:t>
            </a:r>
            <a:r>
              <a:rPr lang="es-CL" dirty="0">
                <a:solidFill>
                  <a:srgbClr val="20435A"/>
                </a:solidFill>
              </a:rPr>
              <a:t>”, 5ed, 2012</a:t>
            </a:r>
          </a:p>
          <a:p>
            <a:pPr marL="457200" lvl="1" indent="0">
              <a:buNone/>
            </a:pPr>
            <a:r>
              <a:rPr lang="es-CL" dirty="0">
                <a:solidFill>
                  <a:srgbClr val="20435A"/>
                </a:solidFill>
              </a:rPr>
              <a:t>• </a:t>
            </a:r>
            <a:r>
              <a:rPr lang="es-CL" dirty="0" err="1">
                <a:solidFill>
                  <a:srgbClr val="20435A"/>
                </a:solidFill>
              </a:rPr>
              <a:t>Tannenbaum</a:t>
            </a:r>
            <a:r>
              <a:rPr lang="es-CL" dirty="0">
                <a:solidFill>
                  <a:srgbClr val="20435A"/>
                </a:solidFill>
              </a:rPr>
              <a:t> A., “</a:t>
            </a:r>
            <a:r>
              <a:rPr lang="es-CL" dirty="0" err="1">
                <a:solidFill>
                  <a:srgbClr val="20435A"/>
                </a:solidFill>
              </a:rPr>
              <a:t>Computer</a:t>
            </a:r>
            <a:r>
              <a:rPr lang="es-CL" dirty="0">
                <a:solidFill>
                  <a:srgbClr val="20435A"/>
                </a:solidFill>
              </a:rPr>
              <a:t> Networks”, 5ed, 2011</a:t>
            </a:r>
          </a:p>
          <a:p>
            <a:pPr marL="457200" lvl="1" indent="0">
              <a:buNone/>
            </a:pPr>
            <a:r>
              <a:rPr lang="es-CL" dirty="0">
                <a:solidFill>
                  <a:srgbClr val="20435A"/>
                </a:solidFill>
              </a:rPr>
              <a:t>• </a:t>
            </a:r>
            <a:r>
              <a:rPr lang="es-CL" dirty="0" err="1">
                <a:solidFill>
                  <a:srgbClr val="20435A"/>
                </a:solidFill>
              </a:rPr>
              <a:t>Keshav</a:t>
            </a:r>
            <a:r>
              <a:rPr lang="es-CL" dirty="0">
                <a:solidFill>
                  <a:srgbClr val="20435A"/>
                </a:solidFill>
              </a:rPr>
              <a:t> S. “</a:t>
            </a:r>
            <a:r>
              <a:rPr lang="es-CL" dirty="0" err="1">
                <a:solidFill>
                  <a:srgbClr val="20435A"/>
                </a:solidFill>
              </a:rPr>
              <a:t>An</a:t>
            </a:r>
            <a:r>
              <a:rPr lang="es-CL" dirty="0">
                <a:solidFill>
                  <a:srgbClr val="20435A"/>
                </a:solidFill>
              </a:rPr>
              <a:t> </a:t>
            </a:r>
            <a:r>
              <a:rPr lang="es-CL" dirty="0" err="1">
                <a:solidFill>
                  <a:srgbClr val="20435A"/>
                </a:solidFill>
              </a:rPr>
              <a:t>Engineering</a:t>
            </a:r>
            <a:r>
              <a:rPr lang="es-CL" dirty="0">
                <a:solidFill>
                  <a:srgbClr val="20435A"/>
                </a:solidFill>
              </a:rPr>
              <a:t> </a:t>
            </a:r>
            <a:r>
              <a:rPr lang="es-CL" dirty="0" err="1">
                <a:solidFill>
                  <a:srgbClr val="20435A"/>
                </a:solidFill>
              </a:rPr>
              <a:t>Approach</a:t>
            </a:r>
            <a:r>
              <a:rPr lang="es-CL" dirty="0">
                <a:solidFill>
                  <a:srgbClr val="20435A"/>
                </a:solidFill>
              </a:rPr>
              <a:t> to </a:t>
            </a:r>
            <a:r>
              <a:rPr lang="es-CL" dirty="0" err="1">
                <a:solidFill>
                  <a:srgbClr val="20435A"/>
                </a:solidFill>
              </a:rPr>
              <a:t>Computer</a:t>
            </a:r>
            <a:r>
              <a:rPr lang="es-CL" dirty="0">
                <a:solidFill>
                  <a:srgbClr val="20435A"/>
                </a:solidFill>
              </a:rPr>
              <a:t> </a:t>
            </a:r>
            <a:r>
              <a:rPr lang="es-CL" dirty="0" err="1">
                <a:solidFill>
                  <a:srgbClr val="20435A"/>
                </a:solidFill>
              </a:rPr>
              <a:t>Networking</a:t>
            </a:r>
            <a:r>
              <a:rPr lang="es-CL" dirty="0">
                <a:solidFill>
                  <a:srgbClr val="20435A"/>
                </a:solidFill>
              </a:rPr>
              <a:t>” 3ed</a:t>
            </a:r>
          </a:p>
          <a:p>
            <a:pPr marL="457200" lvl="1" indent="0">
              <a:buNone/>
            </a:pPr>
            <a:r>
              <a:rPr lang="es-CL" dirty="0">
                <a:solidFill>
                  <a:srgbClr val="20435A"/>
                </a:solidFill>
              </a:rPr>
              <a:t>• Stevens R. “TCP/IP </a:t>
            </a:r>
            <a:r>
              <a:rPr lang="es-CL" dirty="0" err="1">
                <a:solidFill>
                  <a:srgbClr val="20435A"/>
                </a:solidFill>
              </a:rPr>
              <a:t>Illustrated</a:t>
            </a:r>
            <a:r>
              <a:rPr lang="es-CL" dirty="0">
                <a:solidFill>
                  <a:srgbClr val="20435A"/>
                </a:solidFill>
              </a:rPr>
              <a:t>”, 1994</a:t>
            </a:r>
          </a:p>
        </p:txBody>
      </p:sp>
    </p:spTree>
    <p:extLst>
      <p:ext uri="{BB962C8B-B14F-4D97-AF65-F5344CB8AC3E}">
        <p14:creationId xmlns:p14="http://schemas.microsoft.com/office/powerpoint/2010/main" val="2453472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s-CL" dirty="0"/>
              <a:t>Modelo de Referencia OSI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63639" y="1825625"/>
            <a:ext cx="8051711" cy="4351338"/>
          </a:xfrm>
        </p:spPr>
        <p:txBody>
          <a:bodyPr>
            <a:normAutofit fontScale="92500" lnSpcReduction="20000"/>
          </a:bodyPr>
          <a:lstStyle/>
          <a:p>
            <a:r>
              <a:rPr lang="es-CL" dirty="0"/>
              <a:t>El modelo de interconexión de sistemas abiertos (ISO/IEC 7498-1), más conocido como “modelo OSI”, (Open </a:t>
            </a:r>
            <a:r>
              <a:rPr lang="es-CL" dirty="0" err="1"/>
              <a:t>System</a:t>
            </a:r>
            <a:r>
              <a:rPr lang="es-CL" dirty="0"/>
              <a:t> </a:t>
            </a:r>
            <a:r>
              <a:rPr lang="es-CL" dirty="0" err="1"/>
              <a:t>Interconnection</a:t>
            </a:r>
            <a:r>
              <a:rPr lang="es-CL" dirty="0"/>
              <a:t>)</a:t>
            </a:r>
          </a:p>
          <a:p>
            <a:r>
              <a:rPr lang="es-CL" dirty="0">
                <a:solidFill>
                  <a:schemeClr val="tx1"/>
                </a:solidFill>
              </a:rPr>
              <a:t>No es lo mismo que ISO (aunque suene obvio)</a:t>
            </a:r>
          </a:p>
          <a:p>
            <a:r>
              <a:rPr lang="es-CL" dirty="0">
                <a:solidFill>
                  <a:schemeClr val="tx1"/>
                </a:solidFill>
              </a:rPr>
              <a:t>Sigue parámetros comunes de </a:t>
            </a:r>
            <a:r>
              <a:rPr lang="es-CL" dirty="0" err="1">
                <a:solidFill>
                  <a:schemeClr val="tx1"/>
                </a:solidFill>
              </a:rPr>
              <a:t>hw</a:t>
            </a:r>
            <a:r>
              <a:rPr lang="es-CL" dirty="0">
                <a:solidFill>
                  <a:schemeClr val="tx1"/>
                </a:solidFill>
              </a:rPr>
              <a:t> y </a:t>
            </a:r>
            <a:r>
              <a:rPr lang="es-CL" dirty="0" err="1">
                <a:solidFill>
                  <a:schemeClr val="tx1"/>
                </a:solidFill>
              </a:rPr>
              <a:t>sw</a:t>
            </a:r>
            <a:r>
              <a:rPr lang="es-CL" dirty="0">
                <a:solidFill>
                  <a:schemeClr val="tx1"/>
                </a:solidFill>
              </a:rPr>
              <a:t> </a:t>
            </a:r>
            <a:r>
              <a:rPr lang="es-CL" dirty="0">
                <a:solidFill>
                  <a:schemeClr val="tx1"/>
                </a:solidFill>
                <a:sym typeface="Wingdings" panose="05000000000000000000" pitchFamily="2" charset="2"/>
              </a:rPr>
              <a:t> integración </a:t>
            </a:r>
            <a:r>
              <a:rPr lang="es-CL" dirty="0" err="1">
                <a:solidFill>
                  <a:schemeClr val="tx1"/>
                </a:solidFill>
                <a:sym typeface="Wingdings" panose="05000000000000000000" pitchFamily="2" charset="2"/>
              </a:rPr>
              <a:t>multifabricante</a:t>
            </a:r>
            <a:endParaRPr lang="es-CL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es-CL" dirty="0">
                <a:solidFill>
                  <a:schemeClr val="tx1"/>
                </a:solidFill>
                <a:sym typeface="Wingdings" panose="05000000000000000000" pitchFamily="2" charset="2"/>
              </a:rPr>
              <a:t>Divide a la red en diferentes capas: yo programo.. “maní” como se transmitan los datos; técnico en </a:t>
            </a:r>
            <a:r>
              <a:rPr lang="es-CL" dirty="0" err="1">
                <a:solidFill>
                  <a:schemeClr val="tx1"/>
                </a:solidFill>
                <a:sym typeface="Wingdings" panose="05000000000000000000" pitchFamily="2" charset="2"/>
              </a:rPr>
              <a:t>telecom</a:t>
            </a:r>
            <a:r>
              <a:rPr lang="es-CL" dirty="0">
                <a:solidFill>
                  <a:schemeClr val="tx1"/>
                </a:solidFill>
                <a:sym typeface="Wingdings" panose="05000000000000000000" pitchFamily="2" charset="2"/>
              </a:rPr>
              <a:t> provee comunicación sin importarle que datos transporta</a:t>
            </a:r>
          </a:p>
          <a:p>
            <a:r>
              <a:rPr lang="es-CL" dirty="0">
                <a:solidFill>
                  <a:schemeClr val="tx1"/>
                </a:solidFill>
                <a:sym typeface="Wingdings" panose="05000000000000000000" pitchFamily="2" charset="2"/>
              </a:rPr>
              <a:t>7 capas: física, enlace de datos, red, transporte, sesión, presentación y aplicación</a:t>
            </a:r>
            <a:endParaRPr lang="es-C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57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Modelo de Referencia OSI</a:t>
            </a: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/>
          </p:nvPr>
        </p:nvGraphicFramePr>
        <p:xfrm>
          <a:off x="1524000" y="1690689"/>
          <a:ext cx="6096000" cy="3764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8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09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96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73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CL" b="1" dirty="0"/>
                        <a:t>APLICACIÓN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HTML, HTTP, telnet,</a:t>
                      </a:r>
                      <a:r>
                        <a:rPr lang="es-CL" baseline="0" dirty="0"/>
                        <a:t> FTP, TFTP..</a:t>
                      </a:r>
                      <a:endParaRPr lang="es-C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CL" b="1" dirty="0"/>
                        <a:t>PRESENTACIÓN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JPEG, MIDI, MPEG,ASCII, </a:t>
                      </a:r>
                      <a:r>
                        <a:rPr lang="es-CL" dirty="0" err="1"/>
                        <a:t>Quicktime</a:t>
                      </a:r>
                      <a:r>
                        <a:rPr lang="es-CL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CL" b="1" dirty="0"/>
                        <a:t>SESIÓN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Control de diálogo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CL" b="1" dirty="0"/>
                        <a:t>TRANSPORTE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Control de flujo, TCP, UDP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CL" b="1" dirty="0"/>
                        <a:t>RED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Enrutamiento, IP, IPX, RIP, IGRP, APPLE TALK…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/>
                      <a:r>
                        <a:rPr lang="es-CL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s-CL" b="1" dirty="0"/>
                        <a:t>ENLACE DE DATOS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b="1" dirty="0"/>
                        <a:t>LLC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r>
                        <a:rPr lang="es-CL" dirty="0"/>
                        <a:t>Ethernet, 802.2, 802.3, HDLC, </a:t>
                      </a:r>
                      <a:r>
                        <a:rPr lang="es-CL" dirty="0" err="1"/>
                        <a:t>Frame-Relay</a:t>
                      </a:r>
                      <a:r>
                        <a:rPr lang="es-CL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b="1" dirty="0"/>
                        <a:t>MAC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CL" b="1" dirty="0"/>
                        <a:t>FÍSICA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Bits, pulsos…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2827867" y="5571067"/>
            <a:ext cx="3488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200" i="1" dirty="0"/>
              <a:t>Fuente: Redes Cisco, Guía de estudio para la </a:t>
            </a:r>
            <a:r>
              <a:rPr lang="es-CL" sz="1200" i="1" dirty="0" err="1"/>
              <a:t>certifiación</a:t>
            </a:r>
            <a:r>
              <a:rPr lang="es-CL" sz="1200" i="1" dirty="0"/>
              <a:t>  CCNA 640-802</a:t>
            </a:r>
          </a:p>
        </p:txBody>
      </p:sp>
    </p:spTree>
    <p:extLst>
      <p:ext uri="{BB962C8B-B14F-4D97-AF65-F5344CB8AC3E}">
        <p14:creationId xmlns:p14="http://schemas.microsoft.com/office/powerpoint/2010/main" val="343391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Propósito de la capa física</a:t>
            </a:r>
            <a:br>
              <a:rPr sz="1600" dirty="0"/>
            </a:br>
            <a:r>
              <a:rPr lang="es-ES" dirty="0"/>
              <a:t>Capa física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720" y="1277418"/>
            <a:ext cx="5997310" cy="43395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1042" y="1693139"/>
            <a:ext cx="250501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Font typeface="Arial" charset="0"/>
              <a:buChar char="•"/>
            </a:pPr>
            <a:r>
              <a:rPr lang="es-ES" sz="1400" dirty="0"/>
              <a:t>Proporciona el medio para transportar los bits que componen un marco de capa de enlace de datos a través de los medios de red.</a:t>
            </a:r>
          </a:p>
          <a:p>
            <a:pPr marL="180975" indent="-180975">
              <a:buFont typeface="Arial" charset="0"/>
              <a:buChar char="•"/>
            </a:pPr>
            <a:r>
              <a:rPr lang="es-ES" sz="1400" dirty="0"/>
              <a:t>Acepta un marco completo desde la capa de enlace de datos y lo codifica como una secuencia de señales que se transmiten en los medios locales.</a:t>
            </a:r>
          </a:p>
          <a:p>
            <a:pPr marL="180975" indent="-180975">
              <a:buFont typeface="Arial" charset="0"/>
              <a:buChar char="•"/>
            </a:pPr>
            <a:r>
              <a:rPr lang="es-ES" sz="1400" dirty="0"/>
              <a:t>Un dispositivo final o un dispositivo intermediario recibe los bits codificados que componen una trama.</a:t>
            </a:r>
          </a:p>
        </p:txBody>
      </p:sp>
    </p:spTree>
    <p:extLst>
      <p:ext uri="{BB962C8B-B14F-4D97-AF65-F5344CB8AC3E}">
        <p14:creationId xmlns:p14="http://schemas.microsoft.com/office/powerpoint/2010/main" val="6199348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373958" y="1840354"/>
            <a:ext cx="2346382" cy="2616101"/>
          </a:xfrm>
        </p:spPr>
        <p:txBody>
          <a:bodyPr>
            <a:spAutoFit/>
          </a:bodyPr>
          <a:lstStyle/>
          <a:p>
            <a:r>
              <a:rPr lang="es-ES" sz="1400" dirty="0"/>
              <a:t>Antes de que se produzcan las comunicaciones de red, se debe establecer una conexión física a una red local.</a:t>
            </a:r>
          </a:p>
          <a:p>
            <a:r>
              <a:rPr lang="es-ES" sz="1400" dirty="0"/>
              <a:t>Una conexión física puede ser una conexión por cable o una conexión inalámbrica mediante ondas de radio.</a:t>
            </a:r>
            <a:endParaRPr lang="es-ES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Conexión de la capa física </a:t>
            </a:r>
            <a:br>
              <a:rPr dirty="0"/>
            </a:br>
            <a:r>
              <a:rPr lang="es-ES" dirty="0"/>
              <a:t>Tipos de conexiones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369" y="1469456"/>
            <a:ext cx="6149219" cy="381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588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Conexión de la capa física</a:t>
            </a:r>
            <a:br/>
            <a:r>
              <a:rPr lang="es-ES"/>
              <a:t>Tarjetas de interfaz de red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24" y="1897167"/>
            <a:ext cx="3380065" cy="2268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132130" y="3501753"/>
            <a:ext cx="4420651" cy="227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86188" y="2127240"/>
            <a:ext cx="4868264" cy="1077218"/>
          </a:xfrm>
        </p:spPr>
        <p:txBody>
          <a:bodyPr>
            <a:spAutoFit/>
          </a:bodyPr>
          <a:lstStyle/>
          <a:p>
            <a:r>
              <a:rPr lang="es-ES" sz="1800" dirty="0"/>
              <a:t>Las tarjetas de interfaz de red (NIC) conectan un dispositivo a la red.</a:t>
            </a:r>
          </a:p>
          <a:p>
            <a:r>
              <a:rPr lang="es-ES" sz="1800" dirty="0"/>
              <a:t>Se utilizan para conexiones por cable.</a:t>
            </a:r>
          </a:p>
        </p:txBody>
      </p:sp>
      <p:sp>
        <p:nvSpPr>
          <p:cNvPr id="9" name="Content Placeholder 3"/>
          <p:cNvSpPr txBox="1">
            <a:spLocks/>
          </p:cNvSpPr>
          <p:nvPr/>
        </p:nvSpPr>
        <p:spPr bwMode="auto">
          <a:xfrm>
            <a:off x="758760" y="4395411"/>
            <a:ext cx="320039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  <a:spAutoFit/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/>
              <a:t>Las tarjetas NIC de red de área local inalámbrica (WLAN) se utilizan para las conexiones inalámbricas.</a:t>
            </a:r>
          </a:p>
        </p:txBody>
      </p:sp>
    </p:spTree>
    <p:extLst>
      <p:ext uri="{BB962C8B-B14F-4D97-AF65-F5344CB8AC3E}">
        <p14:creationId xmlns:p14="http://schemas.microsoft.com/office/powerpoint/2010/main" val="33054891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Callout 6"/>
          <p:cNvSpPr/>
          <p:nvPr/>
        </p:nvSpPr>
        <p:spPr>
          <a:xfrm>
            <a:off x="137160" y="2355235"/>
            <a:ext cx="2438400" cy="1432560"/>
          </a:xfrm>
          <a:prstGeom prst="wedgeEllipseCallout">
            <a:avLst>
              <a:gd name="adj1" fmla="val 49792"/>
              <a:gd name="adj2" fmla="val 57181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Propósito de la capa física</a:t>
            </a:r>
            <a:r>
              <a:rPr lang="es-ES" altLang="en-US" sz="1600" dirty="0"/>
              <a:t> </a:t>
            </a:r>
            <a:br>
              <a:rPr sz="1600" dirty="0"/>
            </a:br>
            <a:r>
              <a:rPr lang="es-ES" sz="2200" dirty="0"/>
              <a:t>Medios de la capa física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157298" y="1081668"/>
            <a:ext cx="5209462" cy="4620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7200" y="2609850"/>
            <a:ext cx="1798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Tres formatos básicos de medios de red</a:t>
            </a:r>
          </a:p>
        </p:txBody>
      </p:sp>
    </p:spTree>
    <p:extLst>
      <p:ext uri="{BB962C8B-B14F-4D97-AF65-F5344CB8AC3E}">
        <p14:creationId xmlns:p14="http://schemas.microsoft.com/office/powerpoint/2010/main" val="3595763146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Cableado de cobre</a:t>
            </a:r>
            <a:br>
              <a:rPr sz="1600" dirty="0"/>
            </a:br>
            <a:r>
              <a:rPr lang="es-ES" dirty="0"/>
              <a:t>Características de los medios de cobre</a:t>
            </a:r>
            <a:endParaRPr lang="es-ES" altLang="en-US" sz="1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6" y="1656194"/>
            <a:ext cx="4464000" cy="4347344"/>
          </a:xfrm>
        </p:spPr>
        <p:txBody>
          <a:bodyPr>
            <a:spAutoFit/>
          </a:bodyPr>
          <a:lstStyle/>
          <a:p>
            <a:r>
              <a:rPr lang="es-ES" sz="1400" dirty="0"/>
              <a:t>Se transmiten por cables de cobre como impulsos eléctricos.</a:t>
            </a:r>
            <a:endParaRPr lang="es-ES" altLang="en-US" sz="1400" dirty="0"/>
          </a:p>
          <a:p>
            <a:r>
              <a:rPr lang="es-ES" sz="1400" dirty="0"/>
              <a:t>Atenuación: cuanto más lejos viaja la señal, más se deteriora.</a:t>
            </a:r>
          </a:p>
          <a:p>
            <a:r>
              <a:rPr lang="es-ES" sz="1400" dirty="0"/>
              <a:t>Todos los medios de cobre deben seguir limitaciones estrictas sobre la distancia.</a:t>
            </a:r>
          </a:p>
          <a:p>
            <a:r>
              <a:rPr lang="es-ES" sz="1400" dirty="0"/>
              <a:t>Interferencia electromagnética (EMI) o interferencia de radiofrecuencia (RFI): distorsiona y daña las señales de datos que transportan los medios de cobre.</a:t>
            </a:r>
          </a:p>
          <a:p>
            <a:pPr lvl="1"/>
            <a:r>
              <a:rPr lang="es-ES" sz="1400" dirty="0"/>
              <a:t>Para contrarrestar, cables de cobre envueltos en blindaje metálico.</a:t>
            </a:r>
          </a:p>
          <a:p>
            <a:r>
              <a:rPr lang="es-ES" sz="1400" dirty="0"/>
              <a:t>Comunicación: perturbación causada por los campos eléctricos o magnéticos de una señal de un hilo a la señal de un hilo adyacente.</a:t>
            </a:r>
          </a:p>
          <a:p>
            <a:pPr lvl="1"/>
            <a:r>
              <a:rPr lang="es-ES" sz="1400" dirty="0"/>
              <a:t>Para cancelar la comunicación, pares de hilos de circuitos opuestos trenzados.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398943" y="1861980"/>
            <a:ext cx="4745057" cy="3218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68097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Cableado de cobre</a:t>
            </a:r>
            <a:br>
              <a:rPr sz="1600" dirty="0"/>
            </a:br>
            <a:r>
              <a:rPr lang="es-ES" dirty="0"/>
              <a:t>Medios de cobre</a:t>
            </a:r>
            <a:endParaRPr lang="es-ES" altLang="en-US" sz="1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1656195"/>
            <a:ext cx="8853286" cy="373408"/>
          </a:xfrm>
        </p:spPr>
        <p:txBody>
          <a:bodyPr/>
          <a:lstStyle/>
          <a:p>
            <a:pPr marL="0" indent="0" algn="ctr">
              <a:buNone/>
            </a:pPr>
            <a:r>
              <a:rPr lang="es-ES" sz="1600" dirty="0"/>
              <a:t>Existen tres tipos principales de medios de cobre que se utilizan en las redes.</a:t>
            </a:r>
            <a:endParaRPr lang="es-ES" altLang="en-US" sz="16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171112" y="2029602"/>
            <a:ext cx="4799192" cy="3878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0613433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Cableado de cobre</a:t>
            </a:r>
            <a:br>
              <a:rPr sz="1600" dirty="0"/>
            </a:br>
            <a:r>
              <a:rPr lang="es-ES" dirty="0"/>
              <a:t>Cable de par trenzado no blindado</a:t>
            </a:r>
            <a:endParaRPr lang="es-ES" altLang="en-US" sz="1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065259"/>
            <a:ext cx="8584706" cy="2377574"/>
          </a:xfrm>
        </p:spPr>
        <p:txBody>
          <a:bodyPr wrap="square">
            <a:spAutoFit/>
          </a:bodyPr>
          <a:lstStyle/>
          <a:p>
            <a:r>
              <a:rPr lang="es-ES" sz="1800" dirty="0"/>
              <a:t>El cableado UTP es el medio que más se utiliza en redes.</a:t>
            </a:r>
          </a:p>
          <a:p>
            <a:pPr lvl="1"/>
            <a:r>
              <a:rPr lang="es-ES" sz="1800" dirty="0"/>
              <a:t>Terminado con conectores RJ-45.</a:t>
            </a:r>
          </a:p>
          <a:p>
            <a:pPr lvl="1"/>
            <a:r>
              <a:rPr lang="es-ES" sz="1800" dirty="0"/>
              <a:t>Utilizado para interconectar hosts de red con dispositivos de red, como </a:t>
            </a:r>
            <a:r>
              <a:rPr lang="es-ES" sz="1800" dirty="0" err="1"/>
              <a:t>switches</a:t>
            </a:r>
            <a:r>
              <a:rPr lang="es-ES" sz="1800" dirty="0"/>
              <a:t>.</a:t>
            </a:r>
          </a:p>
          <a:p>
            <a:pPr lvl="1"/>
            <a:r>
              <a:rPr lang="es-ES" sz="1800" dirty="0"/>
              <a:t>Consta de cuatro pares de hilos codificados por colores que están trenzados entre sí para ayudar a proteger contra las interferencias de señales de otros hilos.</a:t>
            </a:r>
          </a:p>
          <a:p>
            <a:pPr lvl="1"/>
            <a:r>
              <a:rPr lang="es-ES" sz="1800" dirty="0"/>
              <a:t>Los códigos de color ayudan en la </a:t>
            </a:r>
            <a:br>
              <a:rPr lang="es-ES" sz="1800" dirty="0"/>
            </a:br>
            <a:r>
              <a:rPr lang="es-ES" sz="1800" dirty="0"/>
              <a:t>terminación de cable.</a:t>
            </a:r>
            <a:endParaRPr lang="es-ES" altLang="en-US" sz="1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399969" y="3355759"/>
            <a:ext cx="5519236" cy="285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8348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Cableado de cobre</a:t>
            </a:r>
            <a:br>
              <a:rPr sz="1600" dirty="0"/>
            </a:br>
            <a:r>
              <a:rPr lang="es-ES" dirty="0"/>
              <a:t>Cable de par trenzado blindado (STP)</a:t>
            </a:r>
            <a:endParaRPr lang="es-ES" altLang="en-US" sz="1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14" y="1306475"/>
            <a:ext cx="4302038" cy="4585871"/>
          </a:xfrm>
        </p:spPr>
        <p:txBody>
          <a:bodyPr>
            <a:spAutoFit/>
          </a:bodyPr>
          <a:lstStyle/>
          <a:p>
            <a:r>
              <a:rPr lang="es-ES" sz="1800" dirty="0"/>
              <a:t>El STP proporciona una mejor protección contra el ruido que el UTP.</a:t>
            </a:r>
          </a:p>
          <a:p>
            <a:r>
              <a:rPr lang="es-ES" sz="1800" dirty="0"/>
              <a:t>El cable STP es mucho más costoso y difícil de instalar.</a:t>
            </a:r>
          </a:p>
          <a:p>
            <a:r>
              <a:rPr lang="es-ES" sz="1800" dirty="0"/>
              <a:t>Utiliza un conector RJ-45.</a:t>
            </a:r>
          </a:p>
          <a:p>
            <a:r>
              <a:rPr lang="es-ES" sz="1800" dirty="0"/>
              <a:t>Combina las técnicas de blindaje para contrarrestar la EMI y la RFI, y el trenzado de hilos para contrarrestar la comunicación.</a:t>
            </a:r>
          </a:p>
          <a:p>
            <a:r>
              <a:rPr lang="es-ES" sz="1800" dirty="0"/>
              <a:t>Utiliza cuatro pares de hilos. Cada uno de estos pares está empaquetado primero con un blindaje de hoja metálica y, luego, el conjunto se empaqueta con una malla tejida o una hoja metálica.</a:t>
            </a:r>
            <a:endParaRPr lang="es-ES" altLang="en-US" sz="1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346652" y="1967000"/>
            <a:ext cx="4450207" cy="3074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65999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s-CL" b="0" dirty="0"/>
              <a:t>Temario semana n°1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63639" y="1825625"/>
            <a:ext cx="8051711" cy="4351338"/>
          </a:xfrm>
        </p:spPr>
        <p:txBody>
          <a:bodyPr>
            <a:normAutofit/>
          </a:bodyPr>
          <a:lstStyle/>
          <a:p>
            <a:r>
              <a:rPr lang="es-CL" dirty="0">
                <a:solidFill>
                  <a:srgbClr val="20435A"/>
                </a:solidFill>
              </a:rPr>
              <a:t>¿Qué es la internet?</a:t>
            </a:r>
          </a:p>
          <a:p>
            <a:r>
              <a:rPr lang="es-CL" dirty="0">
                <a:solidFill>
                  <a:srgbClr val="20435A"/>
                </a:solidFill>
              </a:rPr>
              <a:t>¿Cómo opera una red de redes?</a:t>
            </a:r>
          </a:p>
          <a:p>
            <a:r>
              <a:rPr lang="es-CL" dirty="0">
                <a:solidFill>
                  <a:srgbClr val="20435A"/>
                </a:solidFill>
              </a:rPr>
              <a:t>¿Qué es un protocolo?</a:t>
            </a:r>
          </a:p>
        </p:txBody>
      </p:sp>
    </p:spTree>
    <p:extLst>
      <p:ext uri="{BB962C8B-B14F-4D97-AF65-F5344CB8AC3E}">
        <p14:creationId xmlns:p14="http://schemas.microsoft.com/office/powerpoint/2010/main" val="170622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37203" y="1905366"/>
            <a:ext cx="4060067" cy="3179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Cableado de cobre</a:t>
            </a:r>
            <a:br>
              <a:rPr sz="1600" dirty="0"/>
            </a:br>
            <a:r>
              <a:rPr lang="es-ES" dirty="0"/>
              <a:t>Cable coaxial</a:t>
            </a:r>
            <a:endParaRPr lang="es-ES" altLang="en-US" sz="1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" y="1656195"/>
            <a:ext cx="5074919" cy="4439677"/>
          </a:xfrm>
        </p:spPr>
        <p:txBody>
          <a:bodyPr wrap="square">
            <a:spAutoFit/>
          </a:bodyPr>
          <a:lstStyle/>
          <a:p>
            <a:r>
              <a:rPr lang="es-ES" sz="1800" dirty="0"/>
              <a:t>El cable coaxial consta de lo siguiente:</a:t>
            </a:r>
          </a:p>
          <a:p>
            <a:pPr lvl="1"/>
            <a:r>
              <a:rPr lang="es-ES" sz="1400" dirty="0"/>
              <a:t>Un conductor de cobre utilizado para transmitir las señales electrónicas.</a:t>
            </a:r>
          </a:p>
          <a:p>
            <a:pPr lvl="1"/>
            <a:r>
              <a:rPr lang="es-ES" sz="1400" dirty="0"/>
              <a:t>Una capa de aislamiento plástico flexible que rodea al conductor de cobre.</a:t>
            </a:r>
          </a:p>
          <a:p>
            <a:pPr lvl="1"/>
            <a:r>
              <a:rPr lang="es-ES" sz="1400" dirty="0"/>
              <a:t>Sobre este material aislante, hay una malla de cobre tejida o una hoja metálica que actúa como segundo hilo en el circuito y como blindaje para el conductor interno. </a:t>
            </a:r>
          </a:p>
          <a:p>
            <a:pPr lvl="1"/>
            <a:r>
              <a:rPr lang="es-ES" sz="1400" dirty="0"/>
              <a:t>La totalidad del cable está cubierta por un revestimiento para evitar daños físicos menores.</a:t>
            </a:r>
          </a:p>
          <a:p>
            <a:r>
              <a:rPr lang="es-ES" sz="1800" dirty="0"/>
              <a:t>El cable UTP esencialmente reemplazó al cable coaxial en las instalaciones de Ethernet modernas, pero tiene los siguientes usos:</a:t>
            </a:r>
          </a:p>
          <a:p>
            <a:pPr lvl="1"/>
            <a:r>
              <a:rPr lang="es-ES" sz="1400" dirty="0"/>
              <a:t>Instalaciones inalámbricas: los cables coaxiales conectan antenas a los dispositivos inalámbricos.</a:t>
            </a:r>
          </a:p>
          <a:p>
            <a:pPr lvl="1"/>
            <a:r>
              <a:rPr lang="es-ES" sz="1400" dirty="0"/>
              <a:t>Instalaciones de Internet por cable.</a:t>
            </a:r>
            <a:endParaRPr lang="es-E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634374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s-ES" sz="1600" dirty="0"/>
              <a:t>Cableado UTP</a:t>
            </a:r>
            <a:br>
              <a:rPr lang="es-ES" sz="1600" dirty="0"/>
            </a:br>
            <a:r>
              <a:rPr lang="es-ES" dirty="0"/>
              <a:t>Propiedades del cableado UTP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" y="1173538"/>
            <a:ext cx="5004984" cy="4532010"/>
          </a:xfrm>
        </p:spPr>
        <p:txBody>
          <a:bodyPr wrap="square">
            <a:spAutoFit/>
          </a:bodyPr>
          <a:lstStyle/>
          <a:p>
            <a:r>
              <a:rPr lang="es-ES" sz="1800" dirty="0"/>
              <a:t>Consta de cuatro pares de hilos codificados por colores que están trenzados entre sí y recubiertos con un revestimiento de plástico flexible.</a:t>
            </a:r>
          </a:p>
          <a:p>
            <a:r>
              <a:rPr lang="es-ES" sz="1800" dirty="0"/>
              <a:t>Su tamaño pequeño puede ser una ventaja durante la instalación.</a:t>
            </a:r>
          </a:p>
          <a:p>
            <a:r>
              <a:rPr lang="es-ES" sz="1800" dirty="0"/>
              <a:t>Los cables UTP no utilizan blindaje para contrarrestar los efectos de la EMI y la RFI.</a:t>
            </a:r>
          </a:p>
          <a:p>
            <a:pPr lvl="1"/>
            <a:r>
              <a:rPr lang="es-ES" sz="1600" dirty="0"/>
              <a:t>Cancelación: cuando dos hilos en un circuito eléctrico están cerca, los campos magnéticos son exactamente opuestos entre sí y anulan cualquier señal de EMI y RFI externa.</a:t>
            </a:r>
          </a:p>
          <a:p>
            <a:pPr lvl="1"/>
            <a:r>
              <a:rPr lang="es-ES" sz="1600" dirty="0"/>
              <a:t>La cantidad de vueltas por par de hilos varía para mejorar aún más el efecto de cancelación de los pares de hilos del circuito.</a:t>
            </a:r>
            <a:endParaRPr lang="es-ES" alt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582" y="998846"/>
            <a:ext cx="3956169" cy="257948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39089" y="2793496"/>
            <a:ext cx="26105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600" dirty="0"/>
              <a:t>Observe que el par naranja/naranja blanco está menos trenzado que el par azul/azul blanco. Cada par coloreado se trenza una cantidad de veces distinta.</a:t>
            </a:r>
          </a:p>
        </p:txBody>
      </p:sp>
    </p:spTree>
    <p:extLst>
      <p:ext uri="{BB962C8B-B14F-4D97-AF65-F5344CB8AC3E}">
        <p14:creationId xmlns:p14="http://schemas.microsoft.com/office/powerpoint/2010/main" val="20783684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 bldLvl="2"/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s-ES" sz="1600" dirty="0"/>
              <a:t>Cableado UTP</a:t>
            </a:r>
            <a:br>
              <a:rPr sz="1600" dirty="0"/>
            </a:br>
            <a:r>
              <a:rPr lang="es-ES" dirty="0"/>
              <a:t>Estándares de cableado UTP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46535" y="1657091"/>
            <a:ext cx="2564073" cy="3958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05988" y="1000082"/>
            <a:ext cx="5446644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s-ES" sz="1600" dirty="0">
                <a:solidFill>
                  <a:srgbClr val="000000"/>
                </a:solidFill>
              </a:rPr>
              <a:t>El cableado UTP cumple con los estándares establecidos por la TIA/EIA.</a:t>
            </a:r>
          </a:p>
          <a:p>
            <a:pPr marL="742950" lvl="1" indent="-285750">
              <a:buFont typeface="Arial" charset="0"/>
              <a:buChar char="•"/>
            </a:pPr>
            <a:r>
              <a:rPr lang="es-ES" sz="1600" dirty="0"/>
              <a:t>TIA/EIA-568 establece los estándares de cableado para las instalaciones de LAN.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s-ES" sz="1600" dirty="0">
                <a:solidFill>
                  <a:srgbClr val="000000"/>
                </a:solidFill>
              </a:rPr>
              <a:t>Cable de categoría 3</a:t>
            </a:r>
          </a:p>
          <a:p>
            <a:pPr marL="742950" lvl="1" indent="-285750">
              <a:buFont typeface="Arial" charset="0"/>
              <a:buChar char="•"/>
            </a:pPr>
            <a:r>
              <a:rPr lang="es-ES" sz="1400" dirty="0"/>
              <a:t>Se utiliza para la comunicación de voz.</a:t>
            </a:r>
          </a:p>
          <a:p>
            <a:pPr marL="742950" lvl="1" indent="-285750">
              <a:buFont typeface="Arial" charset="0"/>
              <a:buChar char="•"/>
            </a:pPr>
            <a:r>
              <a:rPr lang="es-ES" sz="1400" dirty="0"/>
              <a:t>Se utiliza con mayor frecuencia para líneas telefónicas.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s-ES" sz="1600" dirty="0">
                <a:solidFill>
                  <a:srgbClr val="000000"/>
                </a:solidFill>
              </a:rPr>
              <a:t>Cable de categoría 5 y 5e</a:t>
            </a:r>
          </a:p>
          <a:p>
            <a:pPr marL="742950" lvl="1" indent="-285750">
              <a:buFont typeface="Arial" charset="0"/>
              <a:buChar char="•"/>
            </a:pPr>
            <a:r>
              <a:rPr lang="es-ES" sz="1400" dirty="0"/>
              <a:t>Utilizado para la transmisión de datos.</a:t>
            </a:r>
          </a:p>
          <a:p>
            <a:pPr marL="742950" lvl="1" indent="-285750">
              <a:buFont typeface="Arial" charset="0"/>
              <a:buChar char="•"/>
            </a:pPr>
            <a:r>
              <a:rPr lang="es-ES" sz="1400" dirty="0"/>
              <a:t>Los cables de categoría 5 admiten velocidades de 100 Mb/s y pueden admitir velocidades de 1000 Mb/s, pero esto no se recomienda.</a:t>
            </a:r>
          </a:p>
          <a:p>
            <a:pPr marL="742950" lvl="1" indent="-285750">
              <a:buFont typeface="Arial" charset="0"/>
              <a:buChar char="•"/>
            </a:pPr>
            <a:r>
              <a:rPr lang="es-ES" sz="1400" dirty="0"/>
              <a:t>Los cables Cat5e admiten velocidades de 1000 </a:t>
            </a:r>
            <a:r>
              <a:rPr lang="es-ES" sz="1400" dirty="0" err="1"/>
              <a:t>Mbps.</a:t>
            </a:r>
            <a:endParaRPr lang="es-ES" sz="1400" dirty="0"/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s-ES" sz="1600" dirty="0">
                <a:solidFill>
                  <a:srgbClr val="000000"/>
                </a:solidFill>
              </a:rPr>
              <a:t>Cable de categoría 6</a:t>
            </a:r>
          </a:p>
          <a:p>
            <a:pPr marL="742950" lvl="1" indent="-285750">
              <a:buFont typeface="Arial" charset="0"/>
              <a:buChar char="•"/>
            </a:pPr>
            <a:r>
              <a:rPr lang="es-ES" sz="1400" dirty="0"/>
              <a:t>Utilizado para la transmisión de datos.</a:t>
            </a:r>
          </a:p>
          <a:p>
            <a:pPr marL="742950" lvl="1" indent="-285750">
              <a:buFont typeface="Arial" charset="0"/>
              <a:buChar char="•"/>
            </a:pPr>
            <a:r>
              <a:rPr lang="es-ES" sz="1400" dirty="0"/>
              <a:t>Cuenta con un separador agregado entre cada par de cables para permitir que funcione a velocidades más elevadas.</a:t>
            </a:r>
          </a:p>
          <a:p>
            <a:pPr marL="742950" lvl="1" indent="-285750">
              <a:buFont typeface="Arial" charset="0"/>
              <a:buChar char="•"/>
            </a:pPr>
            <a:r>
              <a:rPr lang="es-ES" sz="1400" dirty="0"/>
              <a:t>Admite velocidades desde 1000 Mb/s hasta 10 Gb/s, aunque esta última no se recomienda.</a:t>
            </a:r>
          </a:p>
        </p:txBody>
      </p:sp>
    </p:spTree>
    <p:extLst>
      <p:ext uri="{BB962C8B-B14F-4D97-AF65-F5344CB8AC3E}">
        <p14:creationId xmlns:p14="http://schemas.microsoft.com/office/powerpoint/2010/main" val="4799908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bldLvl="2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s-ES" sz="1600" dirty="0"/>
              <a:t>Cableado UTP</a:t>
            </a:r>
            <a:br>
              <a:rPr sz="1600" dirty="0"/>
            </a:br>
            <a:r>
              <a:rPr lang="es-ES" dirty="0"/>
              <a:t>Conectores UTP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44698" y="916737"/>
            <a:ext cx="3959160" cy="4893647"/>
          </a:xfrm>
        </p:spPr>
        <p:txBody>
          <a:bodyPr>
            <a:spAutoFit/>
          </a:bodyPr>
          <a:lstStyle/>
          <a:p>
            <a:r>
              <a:rPr lang="es-ES" sz="1600" dirty="0"/>
              <a:t>Los cables UTP se terminan con un conector RJ-45.</a:t>
            </a:r>
          </a:p>
          <a:p>
            <a:r>
              <a:rPr lang="es-ES" sz="1600" dirty="0"/>
              <a:t>El estándar TIA/EIA-568 describe las asignaciones de la codificación por colores de los cables a los pines (distribución de terminales) para los cables de Ethernet.</a:t>
            </a:r>
          </a:p>
          <a:p>
            <a:r>
              <a:rPr lang="es-ES" sz="1600" dirty="0"/>
              <a:t>El conector RJ-45 es el componente macho engarzado al extremo del cable.</a:t>
            </a:r>
          </a:p>
          <a:p>
            <a:r>
              <a:rPr lang="es-ES" sz="1600" dirty="0"/>
              <a:t>El socket es el componente hembra en un dispositivo de red, una pared, una toma en la partición de un cubículo o un panel de conexiones.</a:t>
            </a:r>
          </a:p>
          <a:p>
            <a:r>
              <a:rPr lang="es-ES" sz="1600" dirty="0"/>
              <a:t>Es fundamental que todas las terminaciones de medios de cobre sean de calidad superior para garantizar el rendimiento óptimo con tecnologías de red actuales y futuras.</a:t>
            </a:r>
            <a:endParaRPr lang="es-ES" alt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858" y="1168033"/>
            <a:ext cx="4438213" cy="13869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435" y="2792319"/>
            <a:ext cx="4435056" cy="13098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5243" y="4173683"/>
            <a:ext cx="3791540" cy="163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216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s-ES" sz="1600" dirty="0"/>
              <a:t>Cableado UTP</a:t>
            </a:r>
            <a:br>
              <a:rPr sz="1600" dirty="0"/>
            </a:br>
            <a:r>
              <a:rPr lang="es-ES" dirty="0"/>
              <a:t>Tipos de cables UTP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408" y="1656194"/>
            <a:ext cx="5869022" cy="410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524873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s-ES" sz="1600" dirty="0"/>
              <a:t>Cableado UTP</a:t>
            </a:r>
            <a:br>
              <a:rPr sz="1600" dirty="0"/>
            </a:br>
            <a:r>
              <a:rPr lang="es-ES" dirty="0"/>
              <a:t>Prueba de los cables UTP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44065" y="1557860"/>
            <a:ext cx="3817093" cy="3724096"/>
          </a:xfr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s-ES" dirty="0"/>
              <a:t>Parámetros de prueba de los cables UTP</a:t>
            </a:r>
          </a:p>
          <a:p>
            <a:r>
              <a:rPr lang="es-ES" dirty="0"/>
              <a:t>Mapa de cableado</a:t>
            </a:r>
          </a:p>
          <a:p>
            <a:r>
              <a:rPr lang="es-ES" dirty="0"/>
              <a:t>Longitud del cable</a:t>
            </a:r>
          </a:p>
          <a:p>
            <a:r>
              <a:rPr lang="es-ES" dirty="0"/>
              <a:t>Pérdida de señal debido a atenuación</a:t>
            </a:r>
          </a:p>
          <a:p>
            <a:r>
              <a:rPr lang="es-ES" dirty="0" err="1"/>
              <a:t>Crosstalk</a:t>
            </a:r>
            <a:endParaRPr lang="es-ES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158" y="1808091"/>
            <a:ext cx="4819650" cy="3223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7099896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36668" y="1234096"/>
            <a:ext cx="5727383" cy="2677656"/>
          </a:xfrm>
        </p:spPr>
        <p:txBody>
          <a:bodyPr wrap="square">
            <a:spAutoFit/>
          </a:bodyPr>
          <a:lstStyle/>
          <a:p>
            <a:r>
              <a:rPr lang="es-ES" sz="1600" dirty="0"/>
              <a:t>Transmite datos a través de distancias más extensas y a anchos de banda mayores.</a:t>
            </a:r>
          </a:p>
          <a:p>
            <a:r>
              <a:rPr lang="es-ES" sz="1600" dirty="0"/>
              <a:t>Transmite señales con menos atenuación y es totalmente inmune a EMI y RFI.</a:t>
            </a:r>
          </a:p>
          <a:p>
            <a:r>
              <a:rPr lang="es-ES" sz="1600" dirty="0"/>
              <a:t>Utilizado para interconectar dispositivos de red.</a:t>
            </a:r>
          </a:p>
          <a:p>
            <a:r>
              <a:rPr lang="es-ES" sz="1600" dirty="0"/>
              <a:t>Hilo flexible, pero extremadamente delgado y transparente de vidrio muy puro, no mucho más grueso que un cabello humano.</a:t>
            </a:r>
          </a:p>
          <a:p>
            <a:r>
              <a:rPr lang="es-ES" sz="1600" dirty="0"/>
              <a:t>Los bits se codifican en la fibra como pulsos de luz.</a:t>
            </a:r>
            <a:endParaRPr lang="es-ES" altLang="en-US" sz="1650" b="1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35" y="1681761"/>
            <a:ext cx="2233940" cy="1782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06573" y="4080589"/>
            <a:ext cx="3366051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684213">
              <a:buClr>
                <a:schemeClr val="tx2"/>
              </a:buClr>
              <a:buFont typeface="Wingdings" charset="2"/>
              <a:buChar char="§"/>
            </a:pPr>
            <a:r>
              <a:rPr lang="es-ES" sz="1500" dirty="0">
                <a:solidFill>
                  <a:srgbClr val="000000"/>
                </a:solidFill>
              </a:rPr>
              <a:t>En la actualidad, el cableado de fibra óptica se utiliza en cuatro tipos de industrias:</a:t>
            </a:r>
          </a:p>
          <a:p>
            <a:pPr marL="742950" lvl="1" indent="-285750" defTabSz="684213">
              <a:buClr>
                <a:schemeClr val="tx2"/>
              </a:buClr>
              <a:buFont typeface="Wingdings" charset="2"/>
              <a:buChar char="§"/>
            </a:pPr>
            <a:r>
              <a:rPr lang="es-ES" sz="1400" dirty="0">
                <a:solidFill>
                  <a:srgbClr val="000000"/>
                </a:solidFill>
              </a:rPr>
              <a:t>Redes empresariales</a:t>
            </a:r>
          </a:p>
          <a:p>
            <a:pPr marL="742950" lvl="1" indent="-285750" defTabSz="684213">
              <a:buClr>
                <a:schemeClr val="tx2"/>
              </a:buClr>
              <a:buFont typeface="Arial" charset="0"/>
              <a:buChar char="•"/>
            </a:pPr>
            <a:r>
              <a:rPr lang="es-ES" sz="1400" dirty="0">
                <a:solidFill>
                  <a:srgbClr val="000000"/>
                </a:solidFill>
              </a:rPr>
              <a:t>Fibre-to-the-Home (FTTH)</a:t>
            </a:r>
            <a:endParaRPr lang="es-ES" sz="1400" dirty="0">
              <a:solidFill>
                <a:srgbClr val="000000"/>
              </a:solidFill>
              <a:ea typeface="ＭＳ Ｐゴシック" charset="0"/>
              <a:cs typeface="CiscoSans"/>
            </a:endParaRPr>
          </a:p>
          <a:p>
            <a:pPr marL="742950" lvl="1" indent="-285750" defTabSz="684213">
              <a:buClr>
                <a:schemeClr val="tx2"/>
              </a:buClr>
              <a:buFont typeface="Arial" charset="0"/>
              <a:buChar char="•"/>
            </a:pPr>
            <a:r>
              <a:rPr lang="es-ES" sz="1400" dirty="0">
                <a:solidFill>
                  <a:srgbClr val="000000"/>
                </a:solidFill>
              </a:rPr>
              <a:t>Redes de largo alcance</a:t>
            </a:r>
          </a:p>
          <a:p>
            <a:pPr marL="742950" lvl="1" indent="-285750" defTabSz="684213">
              <a:buClr>
                <a:schemeClr val="tx2"/>
              </a:buClr>
              <a:buFont typeface="Arial" charset="0"/>
              <a:buChar char="•"/>
            </a:pPr>
            <a:r>
              <a:rPr lang="es-ES" sz="1400" dirty="0">
                <a:solidFill>
                  <a:srgbClr val="000000"/>
                </a:solidFill>
              </a:rPr>
              <a:t>Redes por cable submarinas</a:t>
            </a:r>
            <a:endParaRPr lang="es-ES" altLang="en-US" sz="1400" dirty="0">
              <a:solidFill>
                <a:srgbClr val="000000"/>
              </a:solidFill>
              <a:ea typeface="ＭＳ Ｐゴシック" charset="0"/>
              <a:cs typeface="CiscoSan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" y="55191"/>
            <a:ext cx="9144000" cy="1010068"/>
          </a:xfrm>
        </p:spPr>
        <p:txBody>
          <a:bodyPr/>
          <a:lstStyle/>
          <a:p>
            <a:pPr>
              <a:buFontTx/>
              <a:buNone/>
            </a:pPr>
            <a:r>
              <a:rPr lang="es-ES" sz="1600" dirty="0"/>
              <a:t>Cableado de Fibra Óptica (F.O.)</a:t>
            </a:r>
            <a:br>
              <a:rPr sz="1600" dirty="0"/>
            </a:br>
            <a:r>
              <a:rPr lang="es-ES" dirty="0"/>
              <a:t>Propiedades del cableado de F.O.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3626" y="3911752"/>
            <a:ext cx="3473111" cy="195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360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build="p" bldLvl="2"/>
      <p:bldP spid="2" grpId="0" build="p" bldLvl="2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" y="55191"/>
            <a:ext cx="9144000" cy="1010068"/>
          </a:xfrm>
        </p:spPr>
        <p:txBody>
          <a:bodyPr/>
          <a:lstStyle/>
          <a:p>
            <a:r>
              <a:rPr lang="es-ES" sz="1600" dirty="0"/>
              <a:t>Cableado de Fibra Óptica (F.O.)</a:t>
            </a:r>
            <a:br>
              <a:rPr sz="1600" dirty="0"/>
            </a:br>
            <a:r>
              <a:rPr lang="es-ES" dirty="0"/>
              <a:t>Tecnologías y topologías de un despliegue FTTH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097" y="923721"/>
            <a:ext cx="5823751" cy="3285656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75208" y="4291781"/>
            <a:ext cx="81763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/>
              <a:t>En función del alcance físico de la fibra óptica en red se puede hablar de distintas tecnologías: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600" b="1" dirty="0"/>
              <a:t>FTTN</a:t>
            </a:r>
            <a:r>
              <a:rPr lang="es-ES" sz="1600" dirty="0"/>
              <a:t> (</a:t>
            </a:r>
            <a:r>
              <a:rPr lang="es-ES" sz="1600" i="1" dirty="0" err="1"/>
              <a:t>Fiber</a:t>
            </a:r>
            <a:r>
              <a:rPr lang="es-ES" sz="1600" i="1" dirty="0"/>
              <a:t> </a:t>
            </a:r>
            <a:r>
              <a:rPr lang="es-ES" sz="1600" i="1" dirty="0" err="1"/>
              <a:t>to</a:t>
            </a:r>
            <a:r>
              <a:rPr lang="es-ES" sz="1600" i="1" dirty="0"/>
              <a:t> </a:t>
            </a:r>
            <a:r>
              <a:rPr lang="es-ES" sz="1600" i="1" dirty="0" err="1"/>
              <a:t>The</a:t>
            </a:r>
            <a:r>
              <a:rPr lang="es-ES" sz="1600" i="1" dirty="0"/>
              <a:t> </a:t>
            </a:r>
            <a:r>
              <a:rPr lang="es-ES" sz="1600" i="1" dirty="0" err="1"/>
              <a:t>Node</a:t>
            </a:r>
            <a:r>
              <a:rPr lang="es-ES" sz="1600" dirty="0"/>
              <a:t>): la red en fibra óptica llega hasta la central del operador, y es utilizada con finalidades de transporte a nivel regional o de larga distancia.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600" b="1" dirty="0"/>
              <a:t>FTTC</a:t>
            </a:r>
            <a:r>
              <a:rPr lang="es-ES" sz="1600" dirty="0"/>
              <a:t> (</a:t>
            </a:r>
            <a:r>
              <a:rPr lang="es-ES" sz="1600" i="1" dirty="0" err="1"/>
              <a:t>Fiber</a:t>
            </a:r>
            <a:r>
              <a:rPr lang="es-ES" sz="1600" i="1" dirty="0"/>
              <a:t> </a:t>
            </a:r>
            <a:r>
              <a:rPr lang="es-ES" sz="1600" i="1" dirty="0" err="1"/>
              <a:t>to</a:t>
            </a:r>
            <a:r>
              <a:rPr lang="es-ES" sz="1600" i="1" dirty="0"/>
              <a:t> </a:t>
            </a:r>
            <a:r>
              <a:rPr lang="es-ES" sz="1600" i="1" dirty="0" err="1"/>
              <a:t>The</a:t>
            </a:r>
            <a:r>
              <a:rPr lang="es-ES" sz="1600" i="1" dirty="0"/>
              <a:t> </a:t>
            </a:r>
            <a:r>
              <a:rPr lang="es-ES" sz="1600" i="1" dirty="0" err="1"/>
              <a:t>Cabinet</a:t>
            </a:r>
            <a:r>
              <a:rPr lang="es-ES" sz="1600" dirty="0"/>
              <a:t>): la red en fibra óptica llega hasta el armario del operador situado en la calle, en proximidad al cliente.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600" b="1" dirty="0"/>
              <a:t>FTTB</a:t>
            </a:r>
            <a:r>
              <a:rPr lang="es-ES" sz="1600" dirty="0"/>
              <a:t> (</a:t>
            </a:r>
            <a:r>
              <a:rPr lang="es-ES" sz="1600" i="1" dirty="0" err="1"/>
              <a:t>Fiber</a:t>
            </a:r>
            <a:r>
              <a:rPr lang="es-ES" sz="1600" i="1" dirty="0"/>
              <a:t> </a:t>
            </a:r>
            <a:r>
              <a:rPr lang="es-ES" sz="1600" i="1" dirty="0" err="1"/>
              <a:t>to</a:t>
            </a:r>
            <a:r>
              <a:rPr lang="es-ES" sz="1600" i="1" dirty="0"/>
              <a:t> </a:t>
            </a:r>
            <a:r>
              <a:rPr lang="es-ES" sz="1600" i="1" dirty="0" err="1"/>
              <a:t>The</a:t>
            </a:r>
            <a:r>
              <a:rPr lang="es-ES" sz="1600" i="1" dirty="0"/>
              <a:t> </a:t>
            </a:r>
            <a:r>
              <a:rPr lang="es-ES" sz="1600" i="1" dirty="0" err="1"/>
              <a:t>Building</a:t>
            </a:r>
            <a:r>
              <a:rPr lang="es-ES" sz="1600" dirty="0"/>
              <a:t>): la red en fibra óptica llega hasta el edificio del cliente.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600" b="1" dirty="0"/>
              <a:t>FTTH</a:t>
            </a:r>
            <a:r>
              <a:rPr lang="es-ES" sz="1600" dirty="0"/>
              <a:t> (</a:t>
            </a:r>
            <a:r>
              <a:rPr lang="es-ES" sz="1600" i="1" dirty="0" err="1"/>
              <a:t>Fiber</a:t>
            </a:r>
            <a:r>
              <a:rPr lang="es-ES" sz="1600" i="1" dirty="0"/>
              <a:t> </a:t>
            </a:r>
            <a:r>
              <a:rPr lang="es-ES" sz="1600" i="1" dirty="0" err="1"/>
              <a:t>to</a:t>
            </a:r>
            <a:r>
              <a:rPr lang="es-ES" sz="1600" i="1" dirty="0"/>
              <a:t> </a:t>
            </a:r>
            <a:r>
              <a:rPr lang="es-ES" sz="1600" i="1" dirty="0" err="1"/>
              <a:t>the</a:t>
            </a:r>
            <a:r>
              <a:rPr lang="es-ES" sz="1600" i="1" dirty="0"/>
              <a:t> Home</a:t>
            </a:r>
            <a:r>
              <a:rPr lang="es-ES" sz="1600" dirty="0"/>
              <a:t>): la red en fibra óptica llega hasta el hogar/oficina del cliente.</a:t>
            </a:r>
          </a:p>
        </p:txBody>
      </p:sp>
    </p:spTree>
    <p:extLst>
      <p:ext uri="{BB962C8B-B14F-4D97-AF65-F5344CB8AC3E}">
        <p14:creationId xmlns:p14="http://schemas.microsoft.com/office/powerpoint/2010/main" val="33900906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2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2533"/>
            <a:ext cx="9144000" cy="1010068"/>
          </a:xfrm>
        </p:spPr>
        <p:txBody>
          <a:bodyPr/>
          <a:lstStyle/>
          <a:p>
            <a:r>
              <a:rPr lang="es-ES" sz="1600" dirty="0"/>
              <a:t>Cableado de fibra óptica</a:t>
            </a:r>
            <a:br>
              <a:rPr sz="1600" dirty="0"/>
            </a:br>
            <a:r>
              <a:rPr lang="es-ES" dirty="0"/>
              <a:t>Diseño de cables de medios de fibra óptica</a:t>
            </a:r>
            <a:endParaRPr lang="es-E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80" y="1805885"/>
            <a:ext cx="3706974" cy="27988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389780" y="4871891"/>
            <a:ext cx="3706974" cy="6160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03890" y="1434761"/>
            <a:ext cx="4196731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sz="1200" b="1" dirty="0"/>
              <a:t>Envoltura</a:t>
            </a:r>
          </a:p>
          <a:p>
            <a:r>
              <a:rPr lang="es-ES" sz="1200" dirty="0"/>
              <a:t>Protege la fibra contra la abrasión, la humedad y otros contaminantes. La composición puede variar en función del uso del cable.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03890" y="2253381"/>
            <a:ext cx="4196731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tabLst>
                <a:tab pos="2738438" algn="l"/>
              </a:tabLst>
            </a:pPr>
            <a:r>
              <a:rPr lang="es-ES" sz="1200" b="1" dirty="0"/>
              <a:t>Material de refuerzo</a:t>
            </a:r>
          </a:p>
          <a:p>
            <a:r>
              <a:rPr lang="es-ES" sz="1200" dirty="0"/>
              <a:t>Rodea el búfer, evita que el cable de fibra se estire cuando tiran de él. A menudo, el mismo material utilizado para fabricar chalecos antibalas.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03891" y="3096533"/>
            <a:ext cx="419673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sz="1200" b="1" dirty="0"/>
              <a:t>Búfer</a:t>
            </a:r>
          </a:p>
          <a:p>
            <a:r>
              <a:rPr lang="es-ES" sz="1200" dirty="0"/>
              <a:t>Se utiliza para ayudar a proteger el núcleo y el revestimiento contra cualquier daño.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04907" y="3744282"/>
            <a:ext cx="4195801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sz="1200" b="1" dirty="0"/>
              <a:t>Cubierta</a:t>
            </a:r>
          </a:p>
          <a:p>
            <a:r>
              <a:rPr lang="es-ES" sz="1200" dirty="0"/>
              <a:t>Tiende a actuar como un espejo que refleja la luz hacia el núcleo de la fibra. La luz permanece dentro del núcleo mientras viaja por la fibra.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96754" y="4577728"/>
            <a:ext cx="4209788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sz="1200" b="1" dirty="0"/>
              <a:t>Núcleo</a:t>
            </a:r>
          </a:p>
          <a:p>
            <a:r>
              <a:rPr lang="es-ES" sz="1200" dirty="0"/>
              <a:t>Elemento de transmisión de luz en el centro de la fibra óptica. En general, el núcleo está hecho de silicio o vidrio. Los pulsos de luz se transmiten a través del núcleo de la fibra.</a:t>
            </a:r>
          </a:p>
        </p:txBody>
      </p:sp>
    </p:spTree>
    <p:extLst>
      <p:ext uri="{BB962C8B-B14F-4D97-AF65-F5344CB8AC3E}">
        <p14:creationId xmlns:p14="http://schemas.microsoft.com/office/powerpoint/2010/main" val="10140254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Cableado de fibra óptica</a:t>
            </a:r>
            <a:br>
              <a:rPr sz="1600" dirty="0"/>
            </a:br>
            <a:r>
              <a:rPr lang="es-ES" dirty="0"/>
              <a:t>Tipos de medios de fibra óptica</a:t>
            </a:r>
            <a:endParaRPr lang="es-E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73" y="1771942"/>
            <a:ext cx="4252158" cy="35019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9432" y="1771652"/>
            <a:ext cx="4258047" cy="350253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0917233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Vivimos en un mundo que no nos imaginábamos hace 20 años.</a:t>
            </a:r>
          </a:p>
          <a:p>
            <a:r>
              <a:rPr lang="es-ES"/>
              <a:t>¿Qué nos faltaría si no tuviéramos Internet?</a:t>
            </a:r>
          </a:p>
          <a:p>
            <a:r>
              <a:rPr lang="es-ES"/>
              <a:t>¿Qué será posible en el futuro cuando se utilice la red como plataforma?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Redes de hoy</a:t>
            </a:r>
            <a:br/>
            <a:r>
              <a:rPr lang="es-ES"/>
              <a:t>La tecnología antes y ahora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70" y="3835472"/>
            <a:ext cx="3952875" cy="22278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9950" y="3277025"/>
            <a:ext cx="3846236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22319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Cableado de fibra óptica</a:t>
            </a:r>
            <a:br>
              <a:rPr sz="1600" dirty="0"/>
            </a:br>
            <a:r>
              <a:rPr lang="es-ES" dirty="0"/>
              <a:t>Tipos de medios de fibra óptica</a:t>
            </a:r>
            <a:endParaRPr lang="es-ES" alt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28" y="1723886"/>
            <a:ext cx="8123375" cy="323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88806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Cableado de fibra óptica</a:t>
            </a:r>
            <a:br>
              <a:rPr lang="es-ES" sz="1600" dirty="0"/>
            </a:br>
            <a:r>
              <a:rPr lang="es-ES" dirty="0"/>
              <a:t>Conectores de fibra óptica</a:t>
            </a:r>
            <a:endParaRPr lang="es-ES" altLang="en-US" dirty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0884" y="1403256"/>
            <a:ext cx="4320000" cy="3931846"/>
          </a:xfrm>
        </p:spPr>
        <p:txBody>
          <a:bodyPr>
            <a:spAutoFit/>
          </a:bodyPr>
          <a:lstStyle/>
          <a:p>
            <a:r>
              <a:rPr lang="es-ES" sz="1200" dirty="0"/>
              <a:t>Se requieren dos fibras para realizar una operación dúplex completo ya que la luz solo puede viajar en una dirección a través de la fibra óptica.</a:t>
            </a:r>
            <a:endParaRPr lang="es-ES" altLang="en-US" sz="1200" dirty="0"/>
          </a:p>
          <a:p>
            <a:pPr eaLnBrk="1" hangingPunct="1"/>
            <a:r>
              <a:rPr lang="es-ES" altLang="en-US" sz="1200" dirty="0"/>
              <a:t>Conectores de punta directa (ST)</a:t>
            </a:r>
          </a:p>
          <a:p>
            <a:pPr lvl="1"/>
            <a:r>
              <a:rPr lang="es-ES" sz="1100" dirty="0"/>
              <a:t>Uno de los primeros tipos de conectores utilizados. </a:t>
            </a:r>
          </a:p>
          <a:p>
            <a:pPr lvl="1"/>
            <a:r>
              <a:rPr lang="es-ES" sz="1100" dirty="0"/>
              <a:t>Bloquea en forma segura con una "tapa a rosca".</a:t>
            </a:r>
          </a:p>
          <a:p>
            <a:r>
              <a:rPr lang="es-ES" altLang="en-US" sz="1200" dirty="0"/>
              <a:t>Conectores suscriptor (SC)</a:t>
            </a:r>
            <a:endParaRPr lang="es-ES" altLang="en-US" sz="1600" dirty="0"/>
          </a:p>
          <a:p>
            <a:pPr lvl="1"/>
            <a:r>
              <a:rPr lang="es-ES" sz="1100" dirty="0"/>
              <a:t>Se lo denomina conector cuadrado o conector estándar.</a:t>
            </a:r>
          </a:p>
          <a:p>
            <a:pPr lvl="1"/>
            <a:r>
              <a:rPr lang="es-ES" sz="1100" dirty="0"/>
              <a:t>Utiliza un mecanismo de vaivén para asegurar la inserción adecuada. </a:t>
            </a:r>
          </a:p>
          <a:p>
            <a:pPr lvl="1"/>
            <a:r>
              <a:rPr lang="es-ES" sz="1100" dirty="0"/>
              <a:t>Utilizado con fibra óptica </a:t>
            </a:r>
            <a:r>
              <a:rPr lang="es-ES" sz="1100" dirty="0" err="1"/>
              <a:t>multimodo</a:t>
            </a:r>
            <a:r>
              <a:rPr lang="es-ES" sz="1100" dirty="0"/>
              <a:t> y </a:t>
            </a:r>
            <a:r>
              <a:rPr lang="es-ES" sz="1100" dirty="0" err="1"/>
              <a:t>monomodo</a:t>
            </a:r>
            <a:r>
              <a:rPr lang="es-ES" sz="1100" dirty="0"/>
              <a:t>.</a:t>
            </a:r>
            <a:endParaRPr lang="es-ES" altLang="en-US" sz="1100" dirty="0"/>
          </a:p>
          <a:p>
            <a:pPr marL="169863" lvl="1" indent="-169863"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§"/>
            </a:pPr>
            <a:r>
              <a:rPr lang="es-ES" altLang="en-US" sz="1200" dirty="0"/>
              <a:t>Conectores Lucent (LC) simplex (WSA)</a:t>
            </a:r>
          </a:p>
          <a:p>
            <a:pPr lvl="1">
              <a:buSzPct val="90000"/>
            </a:pPr>
            <a:r>
              <a:rPr lang="es-ES" sz="1100" dirty="0"/>
              <a:t>Versión más pequeña de SC y popular debido al tamaño.</a:t>
            </a:r>
            <a:endParaRPr lang="es-ES" altLang="en-US" sz="1100" dirty="0"/>
          </a:p>
          <a:p>
            <a:pPr marL="169863" lvl="1" indent="-169863"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§"/>
            </a:pPr>
            <a:r>
              <a:rPr lang="es-ES" altLang="en-US" sz="1200" dirty="0"/>
              <a:t>Conectores LC multimodo dúplex</a:t>
            </a:r>
          </a:p>
          <a:p>
            <a:pPr lvl="1">
              <a:buSzPct val="90000"/>
            </a:pPr>
            <a:r>
              <a:rPr lang="es-ES" sz="1100" dirty="0"/>
              <a:t>Similar a un conector LC, pero utiliza un conector dúplex.</a:t>
            </a:r>
            <a:endParaRPr lang="es-ES" alt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27" y="1873394"/>
            <a:ext cx="4123922" cy="299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18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5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52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52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52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Cableado de fibra óptica</a:t>
            </a:r>
            <a:br>
              <a:rPr lang="es-ES" sz="1600" dirty="0"/>
            </a:br>
            <a:r>
              <a:rPr lang="es-ES" dirty="0"/>
              <a:t>Conectores de fibra óptica (continuación)</a:t>
            </a:r>
            <a:endParaRPr lang="es-ES" altLang="en-US" dirty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59828" y="2193642"/>
            <a:ext cx="4270308" cy="3016210"/>
          </a:xfrm>
        </p:spPr>
        <p:txBody>
          <a:bodyPr>
            <a:spAutoFit/>
          </a:bodyPr>
          <a:lstStyle/>
          <a:p>
            <a:r>
              <a:rPr lang="es-ES" sz="1600" dirty="0"/>
              <a:t>Los cables de conexión de fibra óptica son necesarios para interconectar dispositivos de infraestructura.</a:t>
            </a:r>
          </a:p>
          <a:p>
            <a:r>
              <a:rPr lang="es-ES" sz="1600" dirty="0"/>
              <a:t>El conector amarillo corresponde a los cables de fibra óptica </a:t>
            </a:r>
            <a:r>
              <a:rPr lang="es-ES" sz="1600" dirty="0" err="1"/>
              <a:t>monomodo</a:t>
            </a:r>
            <a:r>
              <a:rPr lang="es-ES" sz="1600" dirty="0"/>
              <a:t>.</a:t>
            </a:r>
          </a:p>
          <a:p>
            <a:r>
              <a:rPr lang="es-ES" sz="1600" dirty="0"/>
              <a:t>El naranja (o aguamarina) corresponde a los cables de fibra óptica multimodo.</a:t>
            </a:r>
          </a:p>
          <a:p>
            <a:r>
              <a:rPr lang="es-ES" sz="1600" dirty="0"/>
              <a:t>Los cables de fibra óptica se deben proteger con un pequeño capuchón de plástico cuando no se utilizan.</a:t>
            </a:r>
            <a:endParaRPr lang="es-ES" altLang="en-US" sz="165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44" y="1910497"/>
            <a:ext cx="4054684" cy="358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9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Cableado de fibra óptica</a:t>
            </a:r>
            <a:br>
              <a:rPr sz="1600" dirty="0"/>
            </a:br>
            <a:r>
              <a:rPr lang="es-ES" dirty="0"/>
              <a:t>Prueba de cables de fibra óptica</a:t>
            </a:r>
            <a:endParaRPr lang="es-ES" altLang="en-US" dirty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55222" y="1284416"/>
            <a:ext cx="4099285" cy="4456131"/>
          </a:xfrm>
        </p:spPr>
        <p:txBody>
          <a:bodyPr>
            <a:normAutofit fontScale="55000" lnSpcReduction="20000"/>
          </a:bodyPr>
          <a:lstStyle/>
          <a:p>
            <a:r>
              <a:rPr lang="es-ES" dirty="0"/>
              <a:t>La terminación y el empalme del cableado de fibra óptica requieren equipo y capacitación especiales.</a:t>
            </a:r>
          </a:p>
          <a:p>
            <a:r>
              <a:rPr lang="es-ES" dirty="0"/>
              <a:t>Tres tipos comunes de errores de empalme y terminación de fibra óptica son:</a:t>
            </a:r>
          </a:p>
          <a:p>
            <a:pPr lvl="1"/>
            <a:r>
              <a:rPr lang="es-ES" b="1" dirty="0"/>
              <a:t>Desalineación</a:t>
            </a:r>
            <a:r>
              <a:rPr lang="es-ES" dirty="0"/>
              <a:t>: los medios de fibra óptica no se alinean con precisión al unirlos.</a:t>
            </a:r>
          </a:p>
          <a:p>
            <a:pPr lvl="1"/>
            <a:r>
              <a:rPr lang="es-ES" b="1" dirty="0"/>
              <a:t>Separación de los extremos</a:t>
            </a:r>
            <a:r>
              <a:rPr lang="es-ES" dirty="0"/>
              <a:t>: no hay contacto completo de los medios en el empalme o la conexión.</a:t>
            </a:r>
          </a:p>
          <a:p>
            <a:pPr lvl="1"/>
            <a:r>
              <a:rPr lang="es-ES" b="1" dirty="0"/>
              <a:t>Acabado final</a:t>
            </a:r>
            <a:r>
              <a:rPr lang="es-ES" dirty="0"/>
              <a:t>: los extremos de los medios no se encuentran bien pulidos o puede verse suciedad en la terminación.</a:t>
            </a:r>
          </a:p>
          <a:p>
            <a:r>
              <a:rPr lang="es-ES" dirty="0"/>
              <a:t>Se puede realizar una prueba de campo que consiste en iluminar un extremo de la fibra con una linterna potente mientras se observa el otro extremo.</a:t>
            </a:r>
            <a:endParaRPr lang="es-ES" altLang="en-US" sz="165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34" y="2049946"/>
            <a:ext cx="3704510" cy="20792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1978" y="4236554"/>
            <a:ext cx="33116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Se puede utilizar un reflectómetro óptico de dominio de tiempo (OTDR) para probar cada segmento del cable de fibra óptica</a:t>
            </a:r>
          </a:p>
        </p:txBody>
      </p:sp>
    </p:spTree>
    <p:extLst>
      <p:ext uri="{BB962C8B-B14F-4D97-AF65-F5344CB8AC3E}">
        <p14:creationId xmlns:p14="http://schemas.microsoft.com/office/powerpoint/2010/main" val="17008793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5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build="p" bldLvl="2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Cableado de fibra óptica</a:t>
            </a:r>
            <a:br>
              <a:rPr sz="1600" dirty="0"/>
            </a:br>
            <a:r>
              <a:rPr lang="es-ES" dirty="0"/>
              <a:t>Comparación entre fibra óptica y cobre</a:t>
            </a:r>
            <a:endParaRPr lang="es-E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51" y="1994455"/>
            <a:ext cx="8694685" cy="293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59565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Medios inalámbricos</a:t>
            </a:r>
            <a:br>
              <a:rPr sz="1600" dirty="0"/>
            </a:br>
            <a:r>
              <a:rPr lang="es-ES" dirty="0"/>
              <a:t>Propiedades de los medios inalámbricos</a:t>
            </a:r>
            <a:endParaRPr lang="es-ES" altLang="en-US" dirty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863" y="1196506"/>
            <a:ext cx="5924772" cy="4285789"/>
          </a:xfrm>
        </p:spPr>
        <p:txBody>
          <a:bodyPr wrap="square">
            <a:spAutoFit/>
          </a:bodyPr>
          <a:lstStyle/>
          <a:p>
            <a:r>
              <a:rPr lang="es-ES" sz="1600" dirty="0"/>
              <a:t>Los medios inalámbricos transportan señales electromagnéticas que representan los dígitos binarios de las comunicaciones de datos mediante frecuencias de radio y de microondas.</a:t>
            </a:r>
          </a:p>
          <a:p>
            <a:r>
              <a:rPr lang="es-ES" sz="1600" dirty="0"/>
              <a:t>Áreas de importancia de las redes inalámbricas:</a:t>
            </a:r>
          </a:p>
          <a:p>
            <a:pPr lvl="1"/>
            <a:r>
              <a:rPr lang="es-ES" sz="1600" b="1" dirty="0"/>
              <a:t>Área de cobertura</a:t>
            </a:r>
            <a:r>
              <a:rPr lang="es-ES" sz="1600" dirty="0"/>
              <a:t>: los materiales de construcción utilizados en edificios y estructuras, además del terreno local, limitarán la cobertura efectiva.</a:t>
            </a:r>
          </a:p>
          <a:p>
            <a:pPr lvl="1"/>
            <a:r>
              <a:rPr lang="es-ES" sz="1600" b="1" dirty="0"/>
              <a:t>Interferencia: </a:t>
            </a:r>
            <a:r>
              <a:rPr lang="es-ES" sz="1600" dirty="0"/>
              <a:t>afectada por dispositivos comunes como luces fluorescentes, hornos microondas y otras comunicaciones inalámbricas.</a:t>
            </a:r>
          </a:p>
          <a:p>
            <a:pPr lvl="1"/>
            <a:r>
              <a:rPr lang="es-ES" sz="1600" b="1" dirty="0"/>
              <a:t>Seguridad</a:t>
            </a:r>
            <a:r>
              <a:rPr lang="es-ES" sz="1600" dirty="0"/>
              <a:t>: dispositivos y usuarios sin autorización para acceder a la red pueden obtener acceso a la transmisión.</a:t>
            </a:r>
          </a:p>
          <a:p>
            <a:pPr lvl="1"/>
            <a:r>
              <a:rPr lang="es-ES" sz="1600" b="1" dirty="0"/>
              <a:t>Medio compartido: </a:t>
            </a:r>
            <a:r>
              <a:rPr lang="es-ES" sz="1600" dirty="0"/>
              <a:t>solo un dispositivo puede enviar o recibir por vez y el medio inalámbrico se comparte entre todos los usuarios inalámbricos.</a:t>
            </a:r>
            <a:endParaRPr lang="es-ES" altLang="en-US" sz="1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635" y="1837056"/>
            <a:ext cx="2872937" cy="282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860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5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build="p" bldLvl="2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886469"/>
            <a:ext cx="9144000" cy="757551"/>
          </a:xfrm>
        </p:spPr>
        <p:txBody>
          <a:bodyPr/>
          <a:lstStyle/>
          <a:p>
            <a:r>
              <a:rPr lang="es-ES" sz="1600" dirty="0"/>
              <a:t>Medios inalámbricos</a:t>
            </a:r>
            <a:br>
              <a:rPr sz="1600" dirty="0"/>
            </a:br>
            <a:r>
              <a:rPr lang="es-ES" dirty="0"/>
              <a:t>LAN inalámbrica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16142" y="2047608"/>
            <a:ext cx="3907818" cy="2993127"/>
          </a:xfrm>
        </p:spPr>
        <p:txBody>
          <a:bodyPr>
            <a:spAutoFit/>
          </a:bodyPr>
          <a:lstStyle/>
          <a:p>
            <a:r>
              <a:rPr lang="es-ES" sz="1600" dirty="0"/>
              <a:t>Una LAN inalámbrica requiere los siguientes dispositivos de red:</a:t>
            </a:r>
          </a:p>
          <a:p>
            <a:pPr lvl="1"/>
            <a:r>
              <a:rPr lang="es-ES" sz="1600" b="1" dirty="0"/>
              <a:t>Punto de acceso inalámbrico (AP)</a:t>
            </a:r>
            <a:r>
              <a:rPr lang="es-ES" sz="1600" dirty="0"/>
              <a:t>: concentra las señales inalámbricas de los usuarios y se conecta a la infraestructura de red existente basada en cobre, como Ethernet.</a:t>
            </a:r>
          </a:p>
          <a:p>
            <a:pPr lvl="1"/>
            <a:r>
              <a:rPr lang="es-ES" sz="1600" b="1" dirty="0"/>
              <a:t>Adaptadores NIC inalámbricos</a:t>
            </a:r>
            <a:r>
              <a:rPr lang="es-ES" sz="1600" dirty="0"/>
              <a:t>: proporcionan capacidad de comunicación inalámbrica a cada host de la red.</a:t>
            </a:r>
            <a:endParaRPr lang="es-ES" altLang="en-US" sz="1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60" y="1756864"/>
            <a:ext cx="4557582" cy="28175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8098" y="4415459"/>
            <a:ext cx="35184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s-ES" sz="1400" dirty="0">
                <a:solidFill>
                  <a:srgbClr val="000000"/>
                </a:solidFill>
              </a:rPr>
              <a:t>Los routers inalámbricos domésticos y de pequeñas empresas integran las funciones de un router, un switch y un punto de acceso en un solo dispositivo.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808916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build="p" bldLvl="2"/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Medios inalámbricos</a:t>
            </a:r>
            <a:br>
              <a:rPr sz="1600" dirty="0"/>
            </a:br>
            <a:r>
              <a:rPr lang="es-ES" dirty="0"/>
              <a:t>Tipos de medios inalámbricos</a:t>
            </a:r>
            <a:endParaRPr lang="es-E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249" y="1656194"/>
            <a:ext cx="2002615" cy="34240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8479" y="1811407"/>
            <a:ext cx="6023113" cy="331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s-ES" sz="1500" dirty="0">
                <a:solidFill>
                  <a:srgbClr val="000000"/>
                </a:solidFill>
              </a:rPr>
              <a:t>Wi-Fi: estándar IEEE 802.11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</a:pPr>
            <a:r>
              <a:rPr lang="es-ES" sz="1400" dirty="0">
                <a:solidFill>
                  <a:srgbClr val="000000"/>
                </a:solidFill>
              </a:rPr>
              <a:t>Utiliza acceso múltiple con detección de portador/prevención de colisiones (CSMA/CA).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</a:pPr>
            <a:r>
              <a:rPr lang="es-ES" sz="1400" dirty="0">
                <a:solidFill>
                  <a:srgbClr val="000000"/>
                </a:solidFill>
              </a:rPr>
              <a:t>La tarjeta NIC inalámbrica debe esperar hasta que el canal esté libre.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s-ES" sz="1500" dirty="0">
                <a:solidFill>
                  <a:srgbClr val="000000"/>
                </a:solidFill>
              </a:rPr>
              <a:t>Bluetooth: estándar IEEE 802.15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</a:pPr>
            <a:r>
              <a:rPr lang="es-ES" sz="1400" dirty="0">
                <a:solidFill>
                  <a:srgbClr val="000000"/>
                </a:solidFill>
              </a:rPr>
              <a:t>Red de área personal inalámbrica (WPAN).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</a:pPr>
            <a:r>
              <a:rPr lang="es-ES" sz="1400" dirty="0">
                <a:solidFill>
                  <a:srgbClr val="000000"/>
                </a:solidFill>
              </a:rPr>
              <a:t>Utiliza un proceso de emparejamiento de dispositivos para distancias de 1 a 100 m.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s-ES" sz="1500" dirty="0">
                <a:solidFill>
                  <a:srgbClr val="000000"/>
                </a:solidFill>
              </a:rPr>
              <a:t>WiMAX: estándar IEEE 802.16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</a:pPr>
            <a:r>
              <a:rPr lang="es-ES" sz="1400" dirty="0">
                <a:solidFill>
                  <a:srgbClr val="000000"/>
                </a:solidFill>
              </a:rPr>
              <a:t>Interoperabilidad mundial para acceso por microondas.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</a:pPr>
            <a:r>
              <a:rPr lang="es-ES" sz="1400" dirty="0">
                <a:solidFill>
                  <a:srgbClr val="000000"/>
                </a:solidFill>
              </a:rPr>
              <a:t>Acceso por banda ancha inalámbrico.</a:t>
            </a:r>
            <a:endParaRPr lang="es-ES" sz="1400" dirty="0">
              <a:solidFill>
                <a:srgbClr val="000000"/>
              </a:solidFill>
              <a:ea typeface="ＭＳ Ｐゴシック" charset="0"/>
              <a:cs typeface="CiscoSans"/>
            </a:endParaRPr>
          </a:p>
        </p:txBody>
      </p:sp>
    </p:spTree>
    <p:extLst>
      <p:ext uri="{BB962C8B-B14F-4D97-AF65-F5344CB8AC3E}">
        <p14:creationId xmlns:p14="http://schemas.microsoft.com/office/powerpoint/2010/main" val="426836473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964209"/>
            <a:ext cx="8076657" cy="2554545"/>
          </a:xfrm>
        </p:spPr>
        <p:txBody>
          <a:bodyPr wrap="square">
            <a:spAutoFit/>
          </a:bodyPr>
          <a:lstStyle/>
          <a:p>
            <a:r>
              <a:rPr lang="es-ES" dirty="0"/>
              <a:t>Los avances en tecnologías de red están ayudando a crear un mundo sin límites.</a:t>
            </a:r>
          </a:p>
          <a:p>
            <a:r>
              <a:rPr lang="es-ES" dirty="0"/>
              <a:t>La naturaleza inmediata de las comunicaciones en Internet fomenta las comunidades mundiales.</a:t>
            </a:r>
          </a:p>
          <a:p>
            <a:r>
              <a:rPr lang="es-ES" dirty="0"/>
              <a:t>Aparece el concepto de "red humana".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Redes de hoy</a:t>
            </a:r>
            <a:br/>
            <a:r>
              <a:rPr lang="es-ES"/>
              <a:t>Sin límites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939" y="4172506"/>
            <a:ext cx="4051538" cy="172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63036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Redes de hoy</a:t>
            </a:r>
            <a:br>
              <a:rPr dirty="0"/>
            </a:br>
            <a:r>
              <a:rPr lang="es-ES" dirty="0"/>
              <a:t>Las redes respaldan la forma en que aprendemos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409" y="3160451"/>
            <a:ext cx="4326383" cy="250119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682" y="1154097"/>
            <a:ext cx="3736398" cy="2943451"/>
          </a:xfrm>
          <a:prstGeom prst="rect">
            <a:avLst/>
          </a:prstGeom>
        </p:spPr>
      </p:pic>
      <p:sp>
        <p:nvSpPr>
          <p:cNvPr id="10" name="Flecha doblada 9"/>
          <p:cNvSpPr/>
          <p:nvPr/>
        </p:nvSpPr>
        <p:spPr>
          <a:xfrm rot="3674200">
            <a:off x="4854245" y="1781734"/>
            <a:ext cx="1838400" cy="130258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48487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Redes de hoy</a:t>
            </a:r>
            <a:br/>
            <a:r>
              <a:rPr lang="es-ES"/>
              <a:t>Las redes respaldan la forma en que trabajamos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24454" y="1756862"/>
            <a:ext cx="3907818" cy="3608680"/>
          </a:xfrm>
        </p:spPr>
        <p:txBody>
          <a:bodyPr>
            <a:spAutoFit/>
          </a:bodyPr>
          <a:lstStyle/>
          <a:p>
            <a:r>
              <a:rPr lang="es-ES" altLang="en-US" sz="1800" dirty="0"/>
              <a:t>La globalización de Internet les da a las personas la capacidad de crear información a la que puede acceder todo el mundo.</a:t>
            </a:r>
          </a:p>
          <a:p>
            <a:pPr eaLnBrk="1" hangingPunct="1"/>
            <a:r>
              <a:rPr lang="es-ES" altLang="en-US" sz="1700" dirty="0"/>
              <a:t>Formas de comunicación:</a:t>
            </a:r>
          </a:p>
          <a:p>
            <a:pPr lvl="1"/>
            <a:r>
              <a:rPr lang="es-ES" altLang="en-US" sz="1600" dirty="0"/>
              <a:t>Mensajes de texto</a:t>
            </a:r>
          </a:p>
          <a:p>
            <a:pPr lvl="1"/>
            <a:r>
              <a:rPr lang="es-ES" altLang="en-US" sz="1600" dirty="0"/>
              <a:t>Redes sociales</a:t>
            </a:r>
          </a:p>
          <a:p>
            <a:pPr lvl="1"/>
            <a:r>
              <a:rPr lang="es-ES" altLang="en-US" sz="1600" dirty="0"/>
              <a:t>Herramientas de colaboración</a:t>
            </a:r>
          </a:p>
          <a:p>
            <a:pPr lvl="1"/>
            <a:r>
              <a:rPr lang="es-ES" altLang="en-US" sz="1600" dirty="0"/>
              <a:t>Entradas</a:t>
            </a:r>
          </a:p>
          <a:p>
            <a:pPr lvl="1"/>
            <a:r>
              <a:rPr lang="es-ES" altLang="en-US" sz="1600" dirty="0"/>
              <a:t>Wikis</a:t>
            </a:r>
          </a:p>
          <a:p>
            <a:pPr lvl="1"/>
            <a:r>
              <a:rPr lang="es-ES" altLang="en-US" sz="1600" dirty="0" err="1"/>
              <a:t>Podcasting</a:t>
            </a:r>
            <a:endParaRPr lang="es-ES" altLang="en-US" sz="165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15" y="1843370"/>
            <a:ext cx="4036613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43825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Redes de hoy</a:t>
            </a:r>
            <a:br/>
            <a:r>
              <a:rPr lang="es-ES"/>
              <a:t>Las redes respaldan la forma en que trabajamos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02276" y="2107059"/>
            <a:ext cx="3338548" cy="3277820"/>
          </a:xfrm>
        </p:spPr>
        <p:txBody>
          <a:bodyPr wrap="square">
            <a:spAutoFit/>
          </a:bodyPr>
          <a:lstStyle/>
          <a:p>
            <a:pPr eaLnBrk="1" hangingPunct="1"/>
            <a:r>
              <a:rPr lang="es-ES" altLang="en-US" sz="1700" dirty="0"/>
              <a:t>Las redes de datos se han transformado en un importante respaldo a la forma en que trabajamos.</a:t>
            </a:r>
          </a:p>
          <a:p>
            <a:pPr eaLnBrk="1" hangingPunct="1"/>
            <a:r>
              <a:rPr lang="es-ES" altLang="en-US" sz="1700" dirty="0"/>
              <a:t>Las oportunidades de aprendizaje en línea disminuyen el transporte costoso y prolongado.</a:t>
            </a:r>
          </a:p>
          <a:p>
            <a:pPr eaLnBrk="1" hangingPunct="1"/>
            <a:r>
              <a:rPr lang="es-ES" altLang="en-US" sz="1700" dirty="0"/>
              <a:t>La capacitación de los empleados es cada vez más rentable.</a:t>
            </a:r>
            <a:endParaRPr lang="es-ES" altLang="en-US" sz="165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60" y="1890846"/>
            <a:ext cx="4468201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0516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1369428"/>
            <a:ext cx="3577035" cy="3954929"/>
          </a:xfrm>
        </p:spPr>
        <p:txBody>
          <a:bodyPr>
            <a:spAutoFit/>
          </a:bodyPr>
          <a:lstStyle/>
          <a:p>
            <a:r>
              <a:rPr lang="es-ES" sz="1700" dirty="0"/>
              <a:t>Escuchamos música, vemos películas, leemos libros y descargamos material para un acceso sin conexión en el futuro.</a:t>
            </a:r>
          </a:p>
          <a:p>
            <a:r>
              <a:rPr lang="es-ES" sz="1700" dirty="0"/>
              <a:t>Las redes permiten los juegos en línea de maneras que no eran posibles hace 20 años.</a:t>
            </a:r>
          </a:p>
          <a:p>
            <a:r>
              <a:rPr lang="es-ES" sz="1700" dirty="0"/>
              <a:t>Las redes también han mejorado las actividades sin conexión, ya que incluyen comunidades globales para una amplia variedad de pasatiempos e intereses.</a:t>
            </a:r>
          </a:p>
          <a:p>
            <a:r>
              <a:rPr lang="es-ES" sz="1700" dirty="0"/>
              <a:t>¿Cómo se juega en Internet?</a:t>
            </a:r>
            <a:endParaRPr lang="es-ES" altLang="ja-JP" sz="17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Redes de hoy</a:t>
            </a:r>
            <a:br/>
            <a:r>
              <a:rPr lang="es-ES"/>
              <a:t>Las redes respaldan la forma en que jugamos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703" y="1821760"/>
            <a:ext cx="52863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63223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1719</TotalTime>
  <Words>4222</Words>
  <Application>Microsoft Office PowerPoint</Application>
  <PresentationFormat>Presentación en pantalla (4:3)</PresentationFormat>
  <Paragraphs>431</Paragraphs>
  <Slides>47</Slides>
  <Notes>40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4" baseType="lpstr">
      <vt:lpstr>メイリオ</vt:lpstr>
      <vt:lpstr>ＭＳ Ｐゴシック</vt:lpstr>
      <vt:lpstr>Arial</vt:lpstr>
      <vt:lpstr>Calibri</vt:lpstr>
      <vt:lpstr>CiscoSans</vt:lpstr>
      <vt:lpstr>Wingdings</vt:lpstr>
      <vt:lpstr>Tema de Office</vt:lpstr>
      <vt:lpstr>Comunicación de Datos y Redes</vt:lpstr>
      <vt:lpstr>Introducción a la asignatura</vt:lpstr>
      <vt:lpstr>Temario semana n°1</vt:lpstr>
      <vt:lpstr>Redes de hoy La tecnología antes y ahora</vt:lpstr>
      <vt:lpstr>Redes de hoy Sin límites</vt:lpstr>
      <vt:lpstr>Redes de hoy Las redes respaldan la forma en que aprendemos</vt:lpstr>
      <vt:lpstr>Redes de hoy Las redes respaldan la forma en que trabajamos</vt:lpstr>
      <vt:lpstr>Redes de hoy Las redes respaldan la forma en que trabajamos</vt:lpstr>
      <vt:lpstr>Redes de hoy Las redes respaldan la forma en que jugamos</vt:lpstr>
      <vt:lpstr>Redes de muchos tamaños</vt:lpstr>
      <vt:lpstr>Redes LAN y WAN Tipos de redes – Por su alcance</vt:lpstr>
      <vt:lpstr>Redes LAN y WAN Tipos de redes – Por su alcance</vt:lpstr>
      <vt:lpstr>Redes LAN y WAN Tipos de redes – Por su alcance</vt:lpstr>
      <vt:lpstr>Redes LAN y WAN Tipos de redes – Por estructura de conexión Red cliente - servidor</vt:lpstr>
      <vt:lpstr>Redes LAN y WAN Tipos de redes – Por estructura de conexión Red entre pares</vt:lpstr>
      <vt:lpstr>Componentes de red Descripción general de los componentes de red</vt:lpstr>
      <vt:lpstr>LAN, WAN e Internet Componentes de red</vt:lpstr>
      <vt:lpstr>Componentes de red Dispositivos de red intermediarios</vt:lpstr>
      <vt:lpstr>Modelos de referencia Beneficios del uso de un modelo en capas</vt:lpstr>
      <vt:lpstr>Modelo de Referencia OSI</vt:lpstr>
      <vt:lpstr>Modelo de Referencia OSI</vt:lpstr>
      <vt:lpstr>Propósito de la capa física Capa física</vt:lpstr>
      <vt:lpstr>Conexión de la capa física  Tipos de conexiones</vt:lpstr>
      <vt:lpstr>Conexión de la capa física Tarjetas de interfaz de red</vt:lpstr>
      <vt:lpstr>Propósito de la capa física  Medios de la capa física</vt:lpstr>
      <vt:lpstr>Cableado de cobre Características de los medios de cobre</vt:lpstr>
      <vt:lpstr>Cableado de cobre Medios de cobre</vt:lpstr>
      <vt:lpstr>Cableado de cobre Cable de par trenzado no blindado</vt:lpstr>
      <vt:lpstr>Cableado de cobre Cable de par trenzado blindado (STP)</vt:lpstr>
      <vt:lpstr>Cableado de cobre Cable coaxial</vt:lpstr>
      <vt:lpstr>Cableado UTP Propiedades del cableado UTP</vt:lpstr>
      <vt:lpstr>Cableado UTP Estándares de cableado UTP</vt:lpstr>
      <vt:lpstr>Cableado UTP Conectores UTP</vt:lpstr>
      <vt:lpstr>Cableado UTP Tipos de cables UTP </vt:lpstr>
      <vt:lpstr>Cableado UTP Prueba de los cables UTP</vt:lpstr>
      <vt:lpstr>Cableado de Fibra Óptica (F.O.) Propiedades del cableado de F.O.</vt:lpstr>
      <vt:lpstr>Cableado de Fibra Óptica (F.O.) Tecnologías y topologías de un despliegue FTTH</vt:lpstr>
      <vt:lpstr>Cableado de fibra óptica Diseño de cables de medios de fibra óptica</vt:lpstr>
      <vt:lpstr>Cableado de fibra óptica Tipos de medios de fibra óptica</vt:lpstr>
      <vt:lpstr>Cableado de fibra óptica Tipos de medios de fibra óptica</vt:lpstr>
      <vt:lpstr>Cableado de fibra óptica Conectores de fibra óptica</vt:lpstr>
      <vt:lpstr>Cableado de fibra óptica Conectores de fibra óptica (continuación)</vt:lpstr>
      <vt:lpstr>Cableado de fibra óptica Prueba de cables de fibra óptica</vt:lpstr>
      <vt:lpstr>Cableado de fibra óptica Comparación entre fibra óptica y cobre</vt:lpstr>
      <vt:lpstr>Medios inalámbricos Propiedades de los medios inalámbricos</vt:lpstr>
      <vt:lpstr>Medios inalámbricos LAN inalámbrica</vt:lpstr>
      <vt:lpstr>Medios inalámbricos Tipos de medios inalámbricos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soporte</dc:creator>
  <cp:lastModifiedBy>ubb</cp:lastModifiedBy>
  <cp:revision>24</cp:revision>
  <dcterms:created xsi:type="dcterms:W3CDTF">2019-01-07T13:36:58Z</dcterms:created>
  <dcterms:modified xsi:type="dcterms:W3CDTF">2022-04-14T21:36:26Z</dcterms:modified>
</cp:coreProperties>
</file>